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256" r:id="rId2"/>
    <p:sldId id="290" r:id="rId3"/>
    <p:sldId id="258" r:id="rId4"/>
    <p:sldId id="259" r:id="rId5"/>
    <p:sldId id="260" r:id="rId6"/>
    <p:sldId id="261" r:id="rId7"/>
    <p:sldId id="262" r:id="rId8"/>
    <p:sldId id="263" r:id="rId9"/>
    <p:sldId id="264" r:id="rId10"/>
    <p:sldId id="289" r:id="rId11"/>
    <p:sldId id="267" r:id="rId12"/>
    <p:sldId id="269" r:id="rId13"/>
    <p:sldId id="270" r:id="rId14"/>
    <p:sldId id="271" r:id="rId15"/>
    <p:sldId id="275" r:id="rId16"/>
    <p:sldId id="272" r:id="rId17"/>
    <p:sldId id="273" r:id="rId18"/>
    <p:sldId id="292" r:id="rId19"/>
    <p:sldId id="293" r:id="rId20"/>
    <p:sldId id="294" r:id="rId21"/>
    <p:sldId id="288" r:id="rId22"/>
    <p:sldId id="278" r:id="rId23"/>
    <p:sldId id="279" r:id="rId24"/>
    <p:sldId id="282" r:id="rId25"/>
    <p:sldId id="280" r:id="rId26"/>
    <p:sldId id="281" r:id="rId27"/>
    <p:sldId id="287" r:id="rId28"/>
    <p:sldId id="291" r:id="rId29"/>
    <p:sldId id="283" r:id="rId3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30" autoAdjust="0"/>
    <p:restoredTop sz="94643" autoAdjust="0"/>
  </p:normalViewPr>
  <p:slideViewPr>
    <p:cSldViewPr>
      <p:cViewPr varScale="1">
        <p:scale>
          <a:sx n="75" d="100"/>
          <a:sy n="75" d="100"/>
        </p:scale>
        <p:origin x="-1014" y="-84"/>
      </p:cViewPr>
      <p:guideLst>
        <p:guide orient="horz" pos="2160"/>
        <p:guide pos="2880"/>
      </p:guideLst>
    </p:cSldViewPr>
  </p:slideViewPr>
  <p:outlineViewPr>
    <p:cViewPr>
      <p:scale>
        <a:sx n="33" d="100"/>
        <a:sy n="33" d="100"/>
      </p:scale>
      <p:origin x="6" y="0"/>
    </p:cViewPr>
  </p:outlineViewPr>
  <p:notesTextViewPr>
    <p:cViewPr>
      <p:scale>
        <a:sx n="100" d="100"/>
        <a:sy n="100" d="100"/>
      </p:scale>
      <p:origin x="0" y="0"/>
    </p:cViewPr>
  </p:notesTextViewPr>
  <p:notesViewPr>
    <p:cSldViewPr>
      <p:cViewPr varScale="1">
        <p:scale>
          <a:sx n="60" d="100"/>
          <a:sy n="60" d="100"/>
        </p:scale>
        <p:origin x="-2490"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5016E0E-5988-4DE8-91C5-124DEF62DCD8}" type="datetimeFigureOut">
              <a:rPr lang="es-ES" smtClean="0"/>
              <a:pPr/>
              <a:t>28/04/2009</a:t>
            </a:fld>
            <a:endParaRPr lang="es-ES" dirty="0"/>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B83E1F-B307-40BF-9EF5-8CA502ED6F76}" type="slidenum">
              <a:rPr lang="es-ES" smtClean="0"/>
              <a:pPr/>
              <a:t>‹Nº›</a:t>
            </a:fld>
            <a:endParaRPr lang="es-E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54B761-8E3C-4741-BA7F-B877913C4CAB}" type="datetimeFigureOut">
              <a:rPr lang="es-ES" smtClean="0"/>
              <a:pPr/>
              <a:t>28/04/2009</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5B62F0-50E8-42DC-B126-BFFA90D25973}" type="slidenum">
              <a:rPr lang="es-ES" smtClean="0"/>
              <a:pPr/>
              <a:t>‹Nº›</a:t>
            </a:fld>
            <a:endParaRPr lang="es-E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D65B62F0-50E8-42DC-B126-BFFA90D25973}" type="slidenum">
              <a:rPr lang="es-ES" smtClean="0"/>
              <a:pPr/>
              <a:t>9</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D65B62F0-50E8-42DC-B126-BFFA90D25973}" type="slidenum">
              <a:rPr lang="es-ES" smtClean="0"/>
              <a:pPr/>
              <a:t>26</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00100" y="2000240"/>
            <a:ext cx="6343672" cy="44291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dirty="0" smtClean="0"/>
              <a:t>Haga clic</a:t>
            </a:r>
          </a:p>
          <a:p>
            <a:r>
              <a:rPr lang="es-ES" dirty="0" smtClean="0"/>
              <a:t> modificar el estilo de </a:t>
            </a:r>
            <a:r>
              <a:rPr lang="es-ES" dirty="0" err="1" smtClean="0"/>
              <a:t>subtítulpara</a:t>
            </a:r>
            <a:r>
              <a:rPr lang="es-ES" dirty="0" smtClean="0"/>
              <a:t> o del patrón</a:t>
            </a:r>
            <a:endParaRPr lang="es-ES" dirty="0"/>
          </a:p>
        </p:txBody>
      </p:sp>
      <p:sp>
        <p:nvSpPr>
          <p:cNvPr id="4" name="3 Marcador de fecha"/>
          <p:cNvSpPr>
            <a:spLocks noGrp="1"/>
          </p:cNvSpPr>
          <p:nvPr>
            <p:ph type="dt" sz="half" idx="10"/>
          </p:nvPr>
        </p:nvSpPr>
        <p:spPr/>
        <p:txBody>
          <a:bodyPr/>
          <a:lstStyle/>
          <a:p>
            <a:endParaRPr lang="es-ES" dirty="0"/>
          </a:p>
        </p:txBody>
      </p:sp>
      <p:sp>
        <p:nvSpPr>
          <p:cNvPr id="5" name="4 Marcador de número de diapositiva"/>
          <p:cNvSpPr>
            <a:spLocks noGrp="1"/>
          </p:cNvSpPr>
          <p:nvPr>
            <p:ph type="sldNum" sz="quarter" idx="11"/>
          </p:nvPr>
        </p:nvSpPr>
        <p:spPr/>
        <p:txBody>
          <a:bodyPr/>
          <a:lstStyle/>
          <a:p>
            <a:fld id="{2FD69F87-CC78-45AE-BD32-4D9A4417D776}" type="slidenum">
              <a:rPr lang="es-ES" smtClean="0"/>
              <a:pPr/>
              <a:t>‹Nº›</a:t>
            </a:fld>
            <a:endParaRPr lang="es-ES" dirty="0"/>
          </a:p>
        </p:txBody>
      </p:sp>
      <p:sp>
        <p:nvSpPr>
          <p:cNvPr id="6" name="5 Marcador de pie de página"/>
          <p:cNvSpPr>
            <a:spLocks noGrp="1"/>
          </p:cNvSpPr>
          <p:nvPr>
            <p:ph type="ftr" sz="quarter" idx="12"/>
          </p:nvPr>
        </p:nvSpPr>
        <p:spPr/>
        <p:txBody>
          <a:bodyPr/>
          <a:lstStyle/>
          <a:p>
            <a:endParaRPr lang="es-E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4" name="3 Marcador de fecha"/>
          <p:cNvSpPr>
            <a:spLocks noGrp="1"/>
          </p:cNvSpPr>
          <p:nvPr>
            <p:ph type="dt" sz="half" idx="10"/>
          </p:nvPr>
        </p:nvSpPr>
        <p:spPr/>
        <p:txBody>
          <a:bodyPr/>
          <a:lstStyle/>
          <a:p>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2FD69F87-CC78-45AE-BD32-4D9A4417D776}"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00">
              <a:srgbClr val="FFC000">
                <a:alpha val="80000"/>
              </a:srgbClr>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57200" y="1600200"/>
            <a:ext cx="6829444" cy="4525963"/>
          </a:xfrm>
          <a:prstGeom prst="rect">
            <a:avLst/>
          </a:prstGeom>
        </p:spPr>
        <p:txBody>
          <a:bodyPr vert="horz" lIns="91440" tIns="45720" rIns="91440" bIns="45720" rtlCol="0">
            <a:normAutofit/>
          </a:bodyPr>
          <a:lstStyle/>
          <a:p>
            <a:pPr lvl="3"/>
            <a:endParaRPr lang="es-ES"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D69F87-CC78-45AE-BD32-4D9A4417D776}" type="slidenum">
              <a:rPr lang="es-ES" smtClean="0"/>
              <a:pPr/>
              <a:t>‹Nº›</a:t>
            </a:fld>
            <a:endParaRPr lang="es-ES" dirty="0"/>
          </a:p>
        </p:txBody>
      </p:sp>
      <p:pic>
        <p:nvPicPr>
          <p:cNvPr id="8" name="7 Imagen" descr="faasa.gif"/>
          <p:cNvPicPr>
            <a:picLocks noChangeAspect="1"/>
          </p:cNvPicPr>
          <p:nvPr/>
        </p:nvPicPr>
        <p:blipFill>
          <a:blip r:embed="rId4"/>
          <a:stretch>
            <a:fillRect/>
          </a:stretch>
        </p:blipFill>
        <p:spPr>
          <a:xfrm>
            <a:off x="6500826" y="357166"/>
            <a:ext cx="2381250" cy="66675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ctr" defTabSz="914400" rtl="0" eaLnBrk="1" latinLnBrk="0" hangingPunct="1">
        <a:spcBef>
          <a:spcPct val="0"/>
        </a:spcBef>
        <a:buNone/>
        <a:defRPr sz="1300" b="1" kern="1200" baseline="0">
          <a:solidFill>
            <a:schemeClr val="accent1">
              <a:lumMod val="75000"/>
            </a:schemeClr>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einforma.com/" TargetMode="External"/><Relationship Id="rId2" Type="http://schemas.openxmlformats.org/officeDocument/2006/relationships/hyperlink" Target="http://www.faasa.com/"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S" b="1" dirty="0" smtClean="0">
                <a:solidFill>
                  <a:schemeClr val="accent1">
                    <a:lumMod val="75000"/>
                  </a:schemeClr>
                </a:solidFill>
              </a:rPr>
              <a:t>TRABAJO SOBRE LOS ELEMENTOS ESTRUCTURALES DE LA EMPRESA FAASA AVIACION S.A</a:t>
            </a:r>
          </a:p>
          <a:p>
            <a:endParaRPr lang="es-ES" dirty="0"/>
          </a:p>
        </p:txBody>
      </p:sp>
      <p:pic>
        <p:nvPicPr>
          <p:cNvPr id="4" name="3 Imagen" descr="Koala.jpg"/>
          <p:cNvPicPr>
            <a:picLocks noChangeAspect="1"/>
          </p:cNvPicPr>
          <p:nvPr/>
        </p:nvPicPr>
        <p:blipFill>
          <a:blip r:embed="rId2"/>
          <a:stretch>
            <a:fillRect/>
          </a:stretch>
        </p:blipFill>
        <p:spPr>
          <a:xfrm rot="620309">
            <a:off x="1368964" y="3831279"/>
            <a:ext cx="3071834" cy="2000264"/>
          </a:xfrm>
          <a:prstGeom prst="rect">
            <a:avLst/>
          </a:prstGeom>
        </p:spPr>
      </p:pic>
      <p:pic>
        <p:nvPicPr>
          <p:cNvPr id="5" name="4 Imagen" descr="grumman-ag-cat-164c.jpg"/>
          <p:cNvPicPr>
            <a:picLocks noChangeAspect="1"/>
          </p:cNvPicPr>
          <p:nvPr/>
        </p:nvPicPr>
        <p:blipFill>
          <a:blip r:embed="rId3"/>
          <a:stretch>
            <a:fillRect/>
          </a:stretch>
        </p:blipFill>
        <p:spPr>
          <a:xfrm rot="20839091">
            <a:off x="4759131" y="3740094"/>
            <a:ext cx="3061344" cy="2044977"/>
          </a:xfrm>
          <a:prstGeom prst="rect">
            <a:avLst/>
          </a:prstGeom>
        </p:spPr>
      </p:pic>
      <p:pic>
        <p:nvPicPr>
          <p:cNvPr id="6" name="5 Imagen" descr="Imagen1.png"/>
          <p:cNvPicPr>
            <a:picLocks noChangeAspect="1"/>
          </p:cNvPicPr>
          <p:nvPr/>
        </p:nvPicPr>
        <p:blipFill>
          <a:blip r:embed="rId4"/>
          <a:stretch>
            <a:fillRect/>
          </a:stretch>
        </p:blipFill>
        <p:spPr>
          <a:xfrm>
            <a:off x="0" y="0"/>
            <a:ext cx="3224518" cy="129834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00100" y="1643050"/>
            <a:ext cx="7429552" cy="4857784"/>
          </a:xfrm>
        </p:spPr>
        <p:txBody>
          <a:bodyPr>
            <a:normAutofit fontScale="85000" lnSpcReduction="20000"/>
          </a:bodyPr>
          <a:lstStyle/>
          <a:p>
            <a:r>
              <a:rPr lang="es-ES" dirty="0" smtClean="0">
                <a:solidFill>
                  <a:schemeClr val="accent1">
                    <a:lumMod val="75000"/>
                  </a:schemeClr>
                </a:solidFill>
                <a:latin typeface="+mj-lt"/>
              </a:rPr>
              <a:t>INDICE</a:t>
            </a:r>
          </a:p>
          <a:p>
            <a:pPr algn="l"/>
            <a:endParaRPr lang="es-ES" sz="1200" b="1" dirty="0" smtClean="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		1.-DESCRIPCION DE LA EMPRESA.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-Un poco de historia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-Actividades a las que se dedica.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-Características</a:t>
            </a:r>
          </a:p>
          <a:p>
            <a:pPr algn="l"/>
            <a:endParaRPr lang="es-ES" sz="1600" b="1" dirty="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		2.-ELEMENTOS ESTRUCTURALES.</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-Organigrama.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-Estructura formal.</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-Análisis de los valores  organizacionales.</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-Outsourcing.</a:t>
            </a:r>
          </a:p>
          <a:p>
            <a:pPr algn="l"/>
            <a:endParaRPr lang="es-ES" sz="1600" b="1" dirty="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		3.-FACTORES DE CONTINGENCIA.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-Análisis sociológico.</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-Análisis del entorno.</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-Análisis de tecnología</a:t>
            </a:r>
          </a:p>
          <a:p>
            <a:pPr algn="l"/>
            <a:endParaRPr lang="es-ES" sz="1600" b="1" dirty="0" smtClean="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		4.-CONFIGURACION ORGANIZATIVA.</a:t>
            </a:r>
          </a:p>
          <a:p>
            <a:pPr algn="l"/>
            <a:r>
              <a:rPr lang="es-ES" sz="1600" b="1" dirty="0" smtClean="0">
                <a:solidFill>
                  <a:schemeClr val="accent1">
                    <a:lumMod val="75000"/>
                  </a:schemeClr>
                </a:solidFill>
                <a:latin typeface="+mj-lt"/>
                <a:ea typeface="Verdana" pitchFamily="34" charset="0"/>
                <a:cs typeface="Verdana" pitchFamily="34" charset="0"/>
              </a:rPr>
              <a:t>		</a:t>
            </a:r>
          </a:p>
          <a:p>
            <a:pPr algn="l"/>
            <a:r>
              <a:rPr lang="es-ES" sz="1600" b="1" dirty="0" smtClean="0">
                <a:solidFill>
                  <a:schemeClr val="accent1">
                    <a:lumMod val="75000"/>
                  </a:schemeClr>
                </a:solidFill>
                <a:latin typeface="+mj-lt"/>
                <a:ea typeface="Verdana" pitchFamily="34" charset="0"/>
                <a:cs typeface="Verdana" pitchFamily="34" charset="0"/>
              </a:rPr>
              <a:t>		5.-BIBLIOGRAFÍA</a:t>
            </a:r>
          </a:p>
        </p:txBody>
      </p:sp>
      <p:pic>
        <p:nvPicPr>
          <p:cNvPr id="8" name="7 Imagen" descr="flecha_azul.gif"/>
          <p:cNvPicPr>
            <a:picLocks noChangeAspect="1"/>
          </p:cNvPicPr>
          <p:nvPr/>
        </p:nvPicPr>
        <p:blipFill>
          <a:blip r:embed="rId2"/>
          <a:stretch>
            <a:fillRect/>
          </a:stretch>
        </p:blipFill>
        <p:spPr>
          <a:xfrm>
            <a:off x="1428728" y="3571876"/>
            <a:ext cx="1214446" cy="447675"/>
          </a:xfrm>
          <a:prstGeom prst="rect">
            <a:avLst/>
          </a:prstGeom>
          <a:noFill/>
          <a:ln>
            <a:solidFill>
              <a:schemeClr val="accent1"/>
            </a:solidFill>
          </a:ln>
        </p:spPr>
      </p:pic>
      <p:pic>
        <p:nvPicPr>
          <p:cNvPr id="4" name="3 Imagen" descr="Imagen1.png"/>
          <p:cNvPicPr>
            <a:picLocks noChangeAspect="1"/>
          </p:cNvPicPr>
          <p:nvPr/>
        </p:nvPicPr>
        <p:blipFill>
          <a:blip r:embed="rId3"/>
          <a:stretch>
            <a:fillRect/>
          </a:stretch>
        </p:blipFill>
        <p:spPr>
          <a:xfrm>
            <a:off x="0" y="0"/>
            <a:ext cx="3224518" cy="129834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7258072" cy="4525963"/>
          </a:xfrm>
        </p:spPr>
        <p:txBody>
          <a:bodyPr/>
          <a:lstStyle/>
          <a:p>
            <a:pPr>
              <a:buNone/>
            </a:pPr>
            <a:r>
              <a:rPr lang="es-ES" dirty="0" smtClean="0"/>
              <a:t>		</a:t>
            </a:r>
            <a:r>
              <a:rPr lang="es-ES" dirty="0" smtClean="0">
                <a:solidFill>
                  <a:schemeClr val="accent1">
                    <a:lumMod val="75000"/>
                  </a:schemeClr>
                </a:solidFill>
              </a:rPr>
              <a:t>2.-ELEMENTOS ESTRUCTURALES.</a:t>
            </a:r>
          </a:p>
          <a:p>
            <a:pPr lvl="2"/>
            <a:endParaRPr lang="es-ES" dirty="0" smtClean="0">
              <a:solidFill>
                <a:schemeClr val="accent1">
                  <a:lumMod val="75000"/>
                </a:schemeClr>
              </a:solidFill>
              <a:latin typeface="Verdana" pitchFamily="34" charset="0"/>
              <a:ea typeface="Verdana" pitchFamily="34" charset="0"/>
              <a:cs typeface="Verdana" pitchFamily="34" charset="0"/>
            </a:endParaRPr>
          </a:p>
          <a:p>
            <a:pPr lvl="2"/>
            <a:r>
              <a:rPr lang="es-ES" dirty="0" smtClean="0">
                <a:solidFill>
                  <a:schemeClr val="accent1">
                    <a:lumMod val="75000"/>
                  </a:schemeClr>
                </a:solidFill>
                <a:ea typeface="Verdana" pitchFamily="34" charset="0"/>
                <a:cs typeface="Verdana" pitchFamily="34" charset="0"/>
              </a:rPr>
              <a:t>Organigrama</a:t>
            </a:r>
          </a:p>
          <a:p>
            <a:pPr lvl="2"/>
            <a:r>
              <a:rPr lang="es-ES" dirty="0" smtClean="0">
                <a:solidFill>
                  <a:schemeClr val="accent1">
                    <a:lumMod val="75000"/>
                  </a:schemeClr>
                </a:solidFill>
                <a:ea typeface="Verdana" pitchFamily="34" charset="0"/>
                <a:cs typeface="Verdana" pitchFamily="34" charset="0"/>
              </a:rPr>
              <a:t>Análisis de la cultura.</a:t>
            </a:r>
          </a:p>
          <a:p>
            <a:pPr lvl="2"/>
            <a:r>
              <a:rPr lang="es-ES" dirty="0" smtClean="0">
                <a:solidFill>
                  <a:schemeClr val="accent1">
                    <a:lumMod val="75000"/>
                  </a:schemeClr>
                </a:solidFill>
                <a:ea typeface="Verdana" pitchFamily="34" charset="0"/>
                <a:cs typeface="Verdana" pitchFamily="34" charset="0"/>
              </a:rPr>
              <a:t>Estructura formal de la organización</a:t>
            </a:r>
          </a:p>
          <a:p>
            <a:pPr lvl="2"/>
            <a:r>
              <a:rPr lang="es-ES" dirty="0" smtClean="0">
                <a:solidFill>
                  <a:schemeClr val="accent1">
                    <a:lumMod val="75000"/>
                  </a:schemeClr>
                </a:solidFill>
                <a:ea typeface="Verdana" pitchFamily="34" charset="0"/>
                <a:cs typeface="Verdana" pitchFamily="34" charset="0"/>
              </a:rPr>
              <a:t>Subcontrataciones.</a:t>
            </a:r>
          </a:p>
          <a:p>
            <a:pPr lvl="2"/>
            <a:r>
              <a:rPr lang="es-ES" dirty="0" smtClean="0">
                <a:solidFill>
                  <a:schemeClr val="accent1">
                    <a:lumMod val="75000"/>
                  </a:schemeClr>
                </a:solidFill>
                <a:ea typeface="Verdana" pitchFamily="34" charset="0"/>
                <a:cs typeface="Verdana" pitchFamily="34" charset="0"/>
              </a:rPr>
              <a:t>Organigrafo.</a:t>
            </a:r>
          </a:p>
          <a:p>
            <a:pPr lvl="2"/>
            <a:endParaRPr lang="es-ES" dirty="0" smtClean="0">
              <a:solidFill>
                <a:schemeClr val="accent1">
                  <a:lumMod val="75000"/>
                </a:schemeClr>
              </a:solidFill>
              <a:latin typeface="Verdana" pitchFamily="34" charset="0"/>
              <a:ea typeface="Verdana" pitchFamily="34" charset="0"/>
              <a:cs typeface="Verdana" pitchFamily="34" charset="0"/>
            </a:endParaRPr>
          </a:p>
          <a:p>
            <a:pPr lvl="2"/>
            <a:endParaRPr lang="es-ES" dirty="0" smtClean="0">
              <a:solidFill>
                <a:schemeClr val="accent1">
                  <a:lumMod val="75000"/>
                </a:schemeClr>
              </a:solidFill>
              <a:latin typeface="Verdana" pitchFamily="34" charset="0"/>
              <a:ea typeface="Verdana" pitchFamily="34" charset="0"/>
              <a:cs typeface="Verdana" pitchFamily="34" charset="0"/>
            </a:endParaRPr>
          </a:p>
          <a:p>
            <a:pPr lvl="2">
              <a:buNone/>
            </a:pPr>
            <a:endParaRPr lang="es-ES" dirty="0" smtClean="0">
              <a:solidFill>
                <a:schemeClr val="accent1">
                  <a:lumMod val="75000"/>
                </a:schemeClr>
              </a:solidFill>
              <a:latin typeface="Verdana" pitchFamily="34" charset="0"/>
              <a:ea typeface="Verdana" pitchFamily="34" charset="0"/>
              <a:cs typeface="Verdana" pitchFamily="34" charset="0"/>
            </a:endParaRPr>
          </a:p>
          <a:p>
            <a:pPr lvl="2">
              <a:buNone/>
            </a:pPr>
            <a:endParaRPr lang="es-ES" dirty="0">
              <a:solidFill>
                <a:schemeClr val="accent1">
                  <a:lumMod val="75000"/>
                </a:schemeClr>
              </a:solidFill>
              <a:latin typeface="Verdana" pitchFamily="34" charset="0"/>
              <a:ea typeface="Verdana" pitchFamily="34" charset="0"/>
              <a:cs typeface="Verdana" pitchFamily="34" charset="0"/>
            </a:endParaRPr>
          </a:p>
          <a:p>
            <a:pPr lvl="2"/>
            <a:endParaRPr lang="es-ES" dirty="0" smtClean="0">
              <a:latin typeface="Verdana" pitchFamily="34" charset="0"/>
              <a:ea typeface="Verdana" pitchFamily="34" charset="0"/>
              <a:cs typeface="Verdana" pitchFamily="34" charset="0"/>
            </a:endParaRPr>
          </a:p>
          <a:p>
            <a:pPr>
              <a:buNone/>
            </a:pPr>
            <a:endParaRPr lang="es-ES" dirty="0"/>
          </a:p>
        </p:txBody>
      </p:sp>
      <p:pic>
        <p:nvPicPr>
          <p:cNvPr id="4" name="3 Imagen" descr="Imagen1.png"/>
          <p:cNvPicPr>
            <a:picLocks noChangeAspect="1"/>
          </p:cNvPicPr>
          <p:nvPr/>
        </p:nvPicPr>
        <p:blipFill>
          <a:blip r:embed="rId2"/>
          <a:stretch>
            <a:fillRect/>
          </a:stretch>
        </p:blipFill>
        <p:spPr>
          <a:xfrm>
            <a:off x="0" y="0"/>
            <a:ext cx="3224518" cy="1298341"/>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643570" y="214290"/>
            <a:ext cx="3286148" cy="2714644"/>
          </a:xfrm>
          <a:prstGeom prst="rect">
            <a:avLst/>
          </a:prstGeom>
        </p:spPr>
        <p:txBody>
          <a:bodyPr>
            <a:normAutofit/>
          </a:bodyPr>
          <a:lstStyle/>
          <a:p>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a:t>
            </a:r>
            <a:r>
              <a:rPr lang="es-ES" b="0" i="1" dirty="0" smtClean="0"/>
              <a:t>Continuous Airworthiness Management Organization</a:t>
            </a:r>
            <a:endParaRPr lang="es-ES" i="1" dirty="0"/>
          </a:p>
        </p:txBody>
      </p:sp>
      <p:sp>
        <p:nvSpPr>
          <p:cNvPr id="4" name="3 Rectángulo redondeado"/>
          <p:cNvSpPr/>
          <p:nvPr/>
        </p:nvSpPr>
        <p:spPr>
          <a:xfrm>
            <a:off x="3286116" y="142852"/>
            <a:ext cx="1857388" cy="7143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PRESIDENTE</a:t>
            </a:r>
          </a:p>
          <a:p>
            <a:pPr algn="ctr"/>
            <a:r>
              <a:rPr lang="es-ES" sz="1000" dirty="0" smtClean="0"/>
              <a:t>MIGUEL A. TAMARIT CAMPUZANO</a:t>
            </a:r>
          </a:p>
          <a:p>
            <a:pPr algn="ctr"/>
            <a:endParaRPr lang="es-ES" sz="1000" dirty="0"/>
          </a:p>
        </p:txBody>
      </p:sp>
      <p:sp>
        <p:nvSpPr>
          <p:cNvPr id="8" name="7 Rectángulo redondeado"/>
          <p:cNvSpPr/>
          <p:nvPr/>
        </p:nvSpPr>
        <p:spPr>
          <a:xfrm>
            <a:off x="3286116" y="1071546"/>
            <a:ext cx="1857388"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VICEPRESIDENTE</a:t>
            </a:r>
          </a:p>
          <a:p>
            <a:pPr algn="ctr"/>
            <a:r>
              <a:rPr lang="es-ES" sz="1000" dirty="0" smtClean="0"/>
              <a:t>GUSTAVO ALMAGRO</a:t>
            </a:r>
            <a:endParaRPr lang="es-ES" sz="1000" dirty="0"/>
          </a:p>
        </p:txBody>
      </p:sp>
      <p:sp>
        <p:nvSpPr>
          <p:cNvPr id="14" name="13 Rectángulo redondeado"/>
          <p:cNvSpPr/>
          <p:nvPr/>
        </p:nvSpPr>
        <p:spPr>
          <a:xfrm>
            <a:off x="3286116" y="1857364"/>
            <a:ext cx="1857388"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DIRECTOR GRAL</a:t>
            </a:r>
          </a:p>
          <a:p>
            <a:pPr algn="ctr"/>
            <a:r>
              <a:rPr lang="es-ES" sz="1000" dirty="0" smtClean="0"/>
              <a:t>MANUEL GONZALEZ</a:t>
            </a:r>
            <a:endParaRPr lang="es-ES" sz="1000" dirty="0"/>
          </a:p>
        </p:txBody>
      </p:sp>
      <p:sp>
        <p:nvSpPr>
          <p:cNvPr id="18" name="17 Rectángulo redondeado"/>
          <p:cNvSpPr/>
          <p:nvPr/>
        </p:nvSpPr>
        <p:spPr>
          <a:xfrm>
            <a:off x="3286116" y="2571744"/>
            <a:ext cx="1857388" cy="7143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DIRECTOR GRAL ADJUNTO</a:t>
            </a:r>
          </a:p>
          <a:p>
            <a:pPr algn="ctr"/>
            <a:r>
              <a:rPr lang="es-ES" sz="1000" dirty="0" smtClean="0"/>
              <a:t>HECTOR TAMARIT</a:t>
            </a:r>
            <a:endParaRPr lang="es-ES" sz="1000" dirty="0"/>
          </a:p>
        </p:txBody>
      </p:sp>
      <p:cxnSp>
        <p:nvCxnSpPr>
          <p:cNvPr id="23" name="22 Conector recto"/>
          <p:cNvCxnSpPr/>
          <p:nvPr/>
        </p:nvCxnSpPr>
        <p:spPr>
          <a:xfrm rot="10800000">
            <a:off x="1000100" y="3429000"/>
            <a:ext cx="3571900" cy="158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9" name="28 Rectángulo redondeado"/>
          <p:cNvSpPr/>
          <p:nvPr/>
        </p:nvSpPr>
        <p:spPr>
          <a:xfrm>
            <a:off x="214282" y="3643314"/>
            <a:ext cx="1785950" cy="10001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t>SUBDIRECTOR DE NEGOCIO FORMATIVO</a:t>
            </a:r>
          </a:p>
          <a:p>
            <a:pPr algn="ctr"/>
            <a:r>
              <a:rPr lang="es-ES" sz="1000" dirty="0" smtClean="0"/>
              <a:t>MIGUEL ANGEL TAMARIT</a:t>
            </a:r>
            <a:r>
              <a:rPr lang="es-ES" dirty="0" smtClean="0"/>
              <a:t> </a:t>
            </a:r>
            <a:endParaRPr lang="es-ES" dirty="0"/>
          </a:p>
        </p:txBody>
      </p:sp>
      <p:cxnSp>
        <p:nvCxnSpPr>
          <p:cNvPr id="52" name="51 Conector recto"/>
          <p:cNvCxnSpPr>
            <a:stCxn id="29" idx="2"/>
            <a:endCxn id="53" idx="0"/>
          </p:cNvCxnSpPr>
          <p:nvPr/>
        </p:nvCxnSpPr>
        <p:spPr>
          <a:xfrm rot="5400000">
            <a:off x="160704" y="5054215"/>
            <a:ext cx="1357322" cy="53578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3" name="52 Rectángulo redondeado"/>
          <p:cNvSpPr/>
          <p:nvPr/>
        </p:nvSpPr>
        <p:spPr>
          <a:xfrm>
            <a:off x="142844" y="6000768"/>
            <a:ext cx="857256" cy="642942"/>
          </a:xfrm>
          <a:prstGeom prst="roundRect">
            <a:avLst/>
          </a:prstGeom>
          <a:solidFill>
            <a:schemeClr val="accent6">
              <a:lumMod val="75000"/>
              <a:alpha val="6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t>CAENA</a:t>
            </a:r>
            <a:endParaRPr lang="es-ES" sz="1200" dirty="0"/>
          </a:p>
        </p:txBody>
      </p:sp>
      <p:sp>
        <p:nvSpPr>
          <p:cNvPr id="55" name="54 Rectángulo redondeado"/>
          <p:cNvSpPr/>
          <p:nvPr/>
        </p:nvSpPr>
        <p:spPr>
          <a:xfrm>
            <a:off x="1071538" y="6000768"/>
            <a:ext cx="1143008" cy="642942"/>
          </a:xfrm>
          <a:prstGeom prst="roundRect">
            <a:avLst/>
          </a:prstGeom>
          <a:solidFill>
            <a:schemeClr val="accent6">
              <a:lumMod val="75000"/>
              <a:alpha val="6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t>FUNDACION </a:t>
            </a:r>
          </a:p>
          <a:p>
            <a:pPr algn="ctr"/>
            <a:r>
              <a:rPr lang="es-ES" sz="1200" dirty="0" smtClean="0"/>
              <a:t>SEBASTIAN</a:t>
            </a:r>
          </a:p>
          <a:p>
            <a:pPr algn="ctr"/>
            <a:r>
              <a:rPr lang="es-ES" sz="1200" dirty="0" smtClean="0"/>
              <a:t>ALMAGRO</a:t>
            </a:r>
          </a:p>
        </p:txBody>
      </p:sp>
      <p:cxnSp>
        <p:nvCxnSpPr>
          <p:cNvPr id="57" name="56 Conector recto"/>
          <p:cNvCxnSpPr>
            <a:stCxn id="29" idx="2"/>
            <a:endCxn id="55" idx="0"/>
          </p:cNvCxnSpPr>
          <p:nvPr/>
        </p:nvCxnSpPr>
        <p:spPr>
          <a:xfrm rot="16200000" flipH="1">
            <a:off x="696488" y="5054214"/>
            <a:ext cx="1357322" cy="53578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2" name="61 Rectángulo redondeado"/>
          <p:cNvSpPr/>
          <p:nvPr/>
        </p:nvSpPr>
        <p:spPr>
          <a:xfrm>
            <a:off x="3357554" y="3643314"/>
            <a:ext cx="1785950" cy="10001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t>SUBDIRECTOR DE AREAS OPERATIVAS</a:t>
            </a:r>
          </a:p>
          <a:p>
            <a:pPr algn="ctr"/>
            <a:endParaRPr lang="es-ES" sz="1200" dirty="0" smtClean="0"/>
          </a:p>
          <a:p>
            <a:pPr algn="ctr"/>
            <a:r>
              <a:rPr lang="es-ES" sz="1000" dirty="0" smtClean="0"/>
              <a:t>MANUEL GONZALEZ</a:t>
            </a:r>
          </a:p>
        </p:txBody>
      </p:sp>
      <p:sp>
        <p:nvSpPr>
          <p:cNvPr id="70" name="69 Rectángulo redondeado"/>
          <p:cNvSpPr/>
          <p:nvPr/>
        </p:nvSpPr>
        <p:spPr>
          <a:xfrm>
            <a:off x="2357422" y="6000768"/>
            <a:ext cx="1143008" cy="357190"/>
          </a:xfrm>
          <a:prstGeom prst="roundRect">
            <a:avLst/>
          </a:prstGeom>
          <a:solidFill>
            <a:schemeClr val="accent6">
              <a:lumMod val="75000"/>
              <a:alpha val="6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t>OPERACIONES</a:t>
            </a:r>
            <a:endParaRPr lang="es-ES" sz="1200" dirty="0"/>
          </a:p>
        </p:txBody>
      </p:sp>
      <p:sp>
        <p:nvSpPr>
          <p:cNvPr id="71" name="70 Rectángulo redondeado"/>
          <p:cNvSpPr/>
          <p:nvPr/>
        </p:nvSpPr>
        <p:spPr>
          <a:xfrm>
            <a:off x="3643306" y="5929330"/>
            <a:ext cx="1428760" cy="785794"/>
          </a:xfrm>
          <a:prstGeom prst="roundRect">
            <a:avLst/>
          </a:prstGeom>
          <a:solidFill>
            <a:schemeClr val="accent6">
              <a:lumMod val="75000"/>
              <a:alpha val="6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t>GESTION </a:t>
            </a:r>
          </a:p>
          <a:p>
            <a:pPr algn="ctr"/>
            <a:r>
              <a:rPr lang="es-ES" sz="1200" dirty="0" smtClean="0"/>
              <a:t>OPERATIVA Y MANTENIMIENTO</a:t>
            </a:r>
            <a:endParaRPr lang="es-ES" sz="1200" dirty="0"/>
          </a:p>
        </p:txBody>
      </p:sp>
      <p:sp>
        <p:nvSpPr>
          <p:cNvPr id="72" name="71 Rectángulo redondeado"/>
          <p:cNvSpPr/>
          <p:nvPr/>
        </p:nvSpPr>
        <p:spPr>
          <a:xfrm>
            <a:off x="5143504" y="5929330"/>
            <a:ext cx="928694" cy="357190"/>
          </a:xfrm>
          <a:prstGeom prst="roundRect">
            <a:avLst/>
          </a:prstGeom>
          <a:solidFill>
            <a:schemeClr val="accent6">
              <a:lumMod val="75000"/>
              <a:alpha val="6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t>CAMO*</a:t>
            </a:r>
            <a:endParaRPr lang="es-ES" sz="1200" dirty="0"/>
          </a:p>
        </p:txBody>
      </p:sp>
      <p:cxnSp>
        <p:nvCxnSpPr>
          <p:cNvPr id="83" name="82 Conector recto"/>
          <p:cNvCxnSpPr>
            <a:endCxn id="62" idx="0"/>
          </p:cNvCxnSpPr>
          <p:nvPr/>
        </p:nvCxnSpPr>
        <p:spPr>
          <a:xfrm rot="16200000" flipH="1">
            <a:off x="4125513" y="3518298"/>
            <a:ext cx="214314" cy="3571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7" name="86 Conector recto"/>
          <p:cNvCxnSpPr>
            <a:stCxn id="62" idx="2"/>
            <a:endCxn id="70" idx="0"/>
          </p:cNvCxnSpPr>
          <p:nvPr/>
        </p:nvCxnSpPr>
        <p:spPr>
          <a:xfrm rot="5400000">
            <a:off x="2911067" y="4661306"/>
            <a:ext cx="1357322" cy="132160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9" name="88 Conector recto"/>
          <p:cNvCxnSpPr>
            <a:stCxn id="62" idx="2"/>
            <a:endCxn id="72" idx="0"/>
          </p:cNvCxnSpPr>
          <p:nvPr/>
        </p:nvCxnSpPr>
        <p:spPr>
          <a:xfrm rot="16200000" flipH="1">
            <a:off x="4286248" y="4607727"/>
            <a:ext cx="1285884" cy="135732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1" name="90 Conector recto"/>
          <p:cNvCxnSpPr/>
          <p:nvPr/>
        </p:nvCxnSpPr>
        <p:spPr>
          <a:xfrm>
            <a:off x="4572000" y="3429000"/>
            <a:ext cx="3071834" cy="158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27" name="126 Rectángulo redondeado"/>
          <p:cNvSpPr/>
          <p:nvPr/>
        </p:nvSpPr>
        <p:spPr>
          <a:xfrm>
            <a:off x="6215074" y="5929330"/>
            <a:ext cx="928694" cy="357190"/>
          </a:xfrm>
          <a:prstGeom prst="roundRect">
            <a:avLst/>
          </a:prstGeom>
          <a:solidFill>
            <a:schemeClr val="accent6">
              <a:lumMod val="75000"/>
              <a:alpha val="6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t>RECURSOS</a:t>
            </a:r>
          </a:p>
          <a:p>
            <a:pPr algn="ctr"/>
            <a:r>
              <a:rPr lang="es-ES" sz="1200" dirty="0" smtClean="0"/>
              <a:t>HUMANOS</a:t>
            </a:r>
            <a:endParaRPr lang="es-ES" sz="1200" dirty="0"/>
          </a:p>
        </p:txBody>
      </p:sp>
      <p:sp>
        <p:nvSpPr>
          <p:cNvPr id="128" name="127 Rectángulo redondeado"/>
          <p:cNvSpPr/>
          <p:nvPr/>
        </p:nvSpPr>
        <p:spPr>
          <a:xfrm>
            <a:off x="7215206" y="5929330"/>
            <a:ext cx="857256" cy="500066"/>
          </a:xfrm>
          <a:prstGeom prst="roundRect">
            <a:avLst/>
          </a:prstGeom>
          <a:solidFill>
            <a:schemeClr val="accent6">
              <a:lumMod val="75000"/>
              <a:alpha val="6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t>CALIDAD Y SISTEMAS</a:t>
            </a:r>
            <a:endParaRPr lang="es-ES" sz="1200" dirty="0"/>
          </a:p>
        </p:txBody>
      </p:sp>
      <p:sp>
        <p:nvSpPr>
          <p:cNvPr id="129" name="128 Rectángulo redondeado"/>
          <p:cNvSpPr/>
          <p:nvPr/>
        </p:nvSpPr>
        <p:spPr>
          <a:xfrm>
            <a:off x="8215338" y="5929330"/>
            <a:ext cx="785786" cy="357190"/>
          </a:xfrm>
          <a:prstGeom prst="roundRect">
            <a:avLst/>
          </a:prstGeom>
          <a:solidFill>
            <a:schemeClr val="accent6">
              <a:lumMod val="75000"/>
              <a:alpha val="6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t>GESTION </a:t>
            </a:r>
          </a:p>
          <a:p>
            <a:pPr algn="ctr"/>
            <a:r>
              <a:rPr lang="es-ES" sz="1200" dirty="0" smtClean="0"/>
              <a:t>I+D+I</a:t>
            </a:r>
            <a:endParaRPr lang="es-ES" sz="1200" dirty="0"/>
          </a:p>
        </p:txBody>
      </p:sp>
      <p:cxnSp>
        <p:nvCxnSpPr>
          <p:cNvPr id="168" name="167 Conector recto"/>
          <p:cNvCxnSpPr>
            <a:stCxn id="4" idx="2"/>
            <a:endCxn id="8" idx="0"/>
          </p:cNvCxnSpPr>
          <p:nvPr/>
        </p:nvCxnSpPr>
        <p:spPr>
          <a:xfrm rot="5400000">
            <a:off x="4107653" y="964389"/>
            <a:ext cx="214314" cy="1588"/>
          </a:xfrm>
          <a:prstGeom prst="line">
            <a:avLst/>
          </a:prstGeom>
          <a:ln/>
        </p:spPr>
        <p:style>
          <a:lnRef idx="3">
            <a:schemeClr val="accent1"/>
          </a:lnRef>
          <a:fillRef idx="0">
            <a:schemeClr val="accent1"/>
          </a:fillRef>
          <a:effectRef idx="2">
            <a:schemeClr val="accent1"/>
          </a:effectRef>
          <a:fontRef idx="minor">
            <a:schemeClr val="tx1"/>
          </a:fontRef>
        </p:style>
      </p:cxnSp>
      <p:cxnSp>
        <p:nvCxnSpPr>
          <p:cNvPr id="170" name="169 Conector recto"/>
          <p:cNvCxnSpPr>
            <a:stCxn id="8" idx="2"/>
            <a:endCxn id="14" idx="0"/>
          </p:cNvCxnSpPr>
          <p:nvPr/>
        </p:nvCxnSpPr>
        <p:spPr>
          <a:xfrm rot="5400000">
            <a:off x="4071934" y="1714488"/>
            <a:ext cx="285752" cy="158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2" name="171 Conector recto"/>
          <p:cNvCxnSpPr>
            <a:stCxn id="14" idx="2"/>
            <a:endCxn id="18" idx="0"/>
          </p:cNvCxnSpPr>
          <p:nvPr/>
        </p:nvCxnSpPr>
        <p:spPr>
          <a:xfrm rot="5400000">
            <a:off x="4107653" y="2464587"/>
            <a:ext cx="214314" cy="158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4" name="173 Conector recto"/>
          <p:cNvCxnSpPr>
            <a:stCxn id="18" idx="2"/>
          </p:cNvCxnSpPr>
          <p:nvPr/>
        </p:nvCxnSpPr>
        <p:spPr>
          <a:xfrm rot="5400000">
            <a:off x="4142578" y="3357562"/>
            <a:ext cx="143670" cy="79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28" name="227 Rectángulo redondeado"/>
          <p:cNvSpPr/>
          <p:nvPr/>
        </p:nvSpPr>
        <p:spPr>
          <a:xfrm>
            <a:off x="6715140" y="3643314"/>
            <a:ext cx="1857388" cy="9286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t>SUBDIRECTOR DE AREAS COORPORATIVAS</a:t>
            </a:r>
          </a:p>
          <a:p>
            <a:pPr algn="ctr"/>
            <a:endParaRPr lang="es-ES" sz="1000" dirty="0" smtClean="0"/>
          </a:p>
          <a:p>
            <a:pPr algn="ctr"/>
            <a:r>
              <a:rPr lang="es-ES" sz="1000" dirty="0" smtClean="0"/>
              <a:t>CARLOS ÁBREGO</a:t>
            </a:r>
          </a:p>
        </p:txBody>
      </p:sp>
      <p:cxnSp>
        <p:nvCxnSpPr>
          <p:cNvPr id="230" name="229 Conector recto"/>
          <p:cNvCxnSpPr/>
          <p:nvPr/>
        </p:nvCxnSpPr>
        <p:spPr>
          <a:xfrm rot="5400000" flipH="1" flipV="1">
            <a:off x="7643834" y="3429000"/>
            <a:ext cx="15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5" name="234 Conector recto"/>
          <p:cNvCxnSpPr/>
          <p:nvPr/>
        </p:nvCxnSpPr>
        <p:spPr>
          <a:xfrm rot="5400000" flipH="1" flipV="1">
            <a:off x="7643834" y="3429000"/>
            <a:ext cx="15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8" name="257 Conector recto"/>
          <p:cNvCxnSpPr>
            <a:stCxn id="228" idx="0"/>
          </p:cNvCxnSpPr>
          <p:nvPr/>
        </p:nvCxnSpPr>
        <p:spPr>
          <a:xfrm rot="5400000" flipH="1" flipV="1">
            <a:off x="7536677" y="3536157"/>
            <a:ext cx="214314" cy="158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61" name="260 Conector recto"/>
          <p:cNvCxnSpPr>
            <a:endCxn id="128" idx="0"/>
          </p:cNvCxnSpPr>
          <p:nvPr/>
        </p:nvCxnSpPr>
        <p:spPr>
          <a:xfrm rot="5400000">
            <a:off x="6965967" y="5249875"/>
            <a:ext cx="1357322" cy="158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63" name="262 Conector recto"/>
          <p:cNvCxnSpPr>
            <a:endCxn id="127" idx="0"/>
          </p:cNvCxnSpPr>
          <p:nvPr/>
        </p:nvCxnSpPr>
        <p:spPr>
          <a:xfrm rot="5400000">
            <a:off x="6465108" y="4714884"/>
            <a:ext cx="1428759" cy="100013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65" name="264 Conector recto"/>
          <p:cNvCxnSpPr>
            <a:stCxn id="228" idx="2"/>
            <a:endCxn id="129" idx="0"/>
          </p:cNvCxnSpPr>
          <p:nvPr/>
        </p:nvCxnSpPr>
        <p:spPr>
          <a:xfrm rot="16200000" flipH="1">
            <a:off x="7447371" y="4768470"/>
            <a:ext cx="1357322" cy="96439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1" name="270 Conector recto"/>
          <p:cNvCxnSpPr>
            <a:stCxn id="62" idx="2"/>
            <a:endCxn id="71" idx="0"/>
          </p:cNvCxnSpPr>
          <p:nvPr/>
        </p:nvCxnSpPr>
        <p:spPr>
          <a:xfrm rot="16200000" flipH="1">
            <a:off x="3661165" y="5232809"/>
            <a:ext cx="1285884" cy="10715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rot="16200000" flipV="1">
            <a:off x="910802" y="3518297"/>
            <a:ext cx="214314" cy="35719"/>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37" name="36 Imagen" descr="Imagen1.png"/>
          <p:cNvPicPr>
            <a:picLocks noChangeAspect="1"/>
          </p:cNvPicPr>
          <p:nvPr/>
        </p:nvPicPr>
        <p:blipFill>
          <a:blip r:embed="rId2"/>
          <a:stretch>
            <a:fillRect/>
          </a:stretch>
        </p:blipFill>
        <p:spPr>
          <a:xfrm>
            <a:off x="0" y="0"/>
            <a:ext cx="3224518" cy="1298341"/>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600200"/>
            <a:ext cx="8401080" cy="4525963"/>
          </a:xfrm>
        </p:spPr>
        <p:txBody>
          <a:bodyPr>
            <a:normAutofit/>
          </a:bodyPr>
          <a:lstStyle/>
          <a:p>
            <a:pPr>
              <a:buNone/>
            </a:pPr>
            <a:r>
              <a:rPr lang="es-ES" b="1" dirty="0" smtClean="0">
                <a:latin typeface="+mj-lt"/>
                <a:ea typeface="Verdana" pitchFamily="34" charset="0"/>
                <a:cs typeface="Verdana" pitchFamily="34" charset="0"/>
              </a:rPr>
              <a:t> 		</a:t>
            </a:r>
            <a:r>
              <a:rPr lang="es-ES" b="1" dirty="0" smtClean="0">
                <a:solidFill>
                  <a:schemeClr val="accent1">
                    <a:lumMod val="75000"/>
                  </a:schemeClr>
                </a:solidFill>
                <a:latin typeface="+mj-lt"/>
                <a:ea typeface="Verdana" pitchFamily="34" charset="0"/>
                <a:cs typeface="Verdana" pitchFamily="34" charset="0"/>
              </a:rPr>
              <a:t>ANALISIS DE LA CULTURA Y VALORES</a:t>
            </a:r>
            <a:r>
              <a:rPr lang="es-ES" sz="1600" dirty="0" smtClean="0">
                <a:solidFill>
                  <a:schemeClr val="accent1">
                    <a:lumMod val="75000"/>
                  </a:schemeClr>
                </a:solidFill>
                <a:latin typeface="Verdana" pitchFamily="34" charset="0"/>
                <a:ea typeface="Verdana" pitchFamily="34" charset="0"/>
                <a:cs typeface="Verdana" pitchFamily="34" charset="0"/>
              </a:rPr>
              <a:t>:</a:t>
            </a:r>
          </a:p>
          <a:p>
            <a:endParaRPr lang="es-ES" sz="1600" dirty="0" smtClean="0"/>
          </a:p>
          <a:p>
            <a:pPr>
              <a:buNone/>
            </a:pPr>
            <a:r>
              <a:rPr lang="es-ES" sz="1600" dirty="0" smtClean="0"/>
              <a:t>	</a:t>
            </a:r>
            <a:r>
              <a:rPr lang="es-ES" sz="1600" dirty="0" smtClean="0">
                <a:solidFill>
                  <a:schemeClr val="accent1">
                    <a:lumMod val="75000"/>
                  </a:schemeClr>
                </a:solidFill>
                <a:latin typeface="+mj-lt"/>
                <a:ea typeface="Verdana" pitchFamily="34" charset="0"/>
                <a:cs typeface="Verdana" pitchFamily="34" charset="0"/>
              </a:rPr>
              <a:t>Faasa Aviación presenta, según la tipología de Handy, una cultura de tipo Zeus. </a:t>
            </a:r>
          </a:p>
          <a:p>
            <a:pPr>
              <a:buNone/>
            </a:pPr>
            <a:endParaRPr lang="es-ES" sz="1600" dirty="0" smtClean="0">
              <a:solidFill>
                <a:schemeClr val="accent1">
                  <a:lumMod val="75000"/>
                </a:schemeClr>
              </a:solidFill>
              <a:latin typeface="+mj-lt"/>
              <a:ea typeface="Verdana" pitchFamily="34" charset="0"/>
              <a:cs typeface="Verdana" pitchFamily="34" charset="0"/>
            </a:endParaRPr>
          </a:p>
          <a:p>
            <a:pPr>
              <a:buNone/>
            </a:pPr>
            <a:r>
              <a:rPr lang="es-ES" sz="1600" dirty="0" smtClean="0">
                <a:solidFill>
                  <a:schemeClr val="accent1">
                    <a:lumMod val="75000"/>
                  </a:schemeClr>
                </a:solidFill>
                <a:latin typeface="+mj-lt"/>
                <a:ea typeface="Verdana" pitchFamily="34" charset="0"/>
                <a:cs typeface="Verdana" pitchFamily="34" charset="0"/>
              </a:rPr>
              <a:t>	El dueño y presidente, Miguel A. Tamarit Campuzano, ejerce  su autoridad de una forma carismática mientras se rodea de miembros de confianza como en el caso de la  vicepresidencia, en la que se encuentra Gustavo Almagro que es su cuñado. </a:t>
            </a:r>
          </a:p>
          <a:p>
            <a:pPr>
              <a:buNone/>
            </a:pPr>
            <a:endParaRPr lang="es-ES" sz="1600" dirty="0" smtClean="0">
              <a:solidFill>
                <a:schemeClr val="accent1">
                  <a:lumMod val="75000"/>
                </a:schemeClr>
              </a:solidFill>
              <a:latin typeface="+mj-lt"/>
              <a:ea typeface="Verdana" pitchFamily="34" charset="0"/>
              <a:cs typeface="Verdana" pitchFamily="34" charset="0"/>
            </a:endParaRPr>
          </a:p>
          <a:p>
            <a:pPr>
              <a:buNone/>
            </a:pPr>
            <a:r>
              <a:rPr lang="es-ES" sz="1600" dirty="0" smtClean="0">
                <a:solidFill>
                  <a:schemeClr val="accent1">
                    <a:lumMod val="75000"/>
                  </a:schemeClr>
                </a:solidFill>
                <a:latin typeface="+mj-lt"/>
                <a:ea typeface="Verdana" pitchFamily="34" charset="0"/>
                <a:cs typeface="Verdana" pitchFamily="34" charset="0"/>
              </a:rPr>
              <a:t>	Por otro lado, en otros mandos tenemos a Miguel Ángel Tamarit  y Héctor Tamarit que son hijos del presidente.</a:t>
            </a:r>
            <a:endParaRPr lang="es-ES" sz="1500" dirty="0">
              <a:solidFill>
                <a:schemeClr val="accent1">
                  <a:lumMod val="75000"/>
                </a:schemeClr>
              </a:solidFill>
              <a:latin typeface="+mj-lt"/>
              <a:ea typeface="Verdana" pitchFamily="34" charset="0"/>
              <a:cs typeface="Verdana" pitchFamily="34" charset="0"/>
            </a:endParaRPr>
          </a:p>
        </p:txBody>
      </p:sp>
      <p:pic>
        <p:nvPicPr>
          <p:cNvPr id="3" name="2 Imagen" descr="Imagen1.png"/>
          <p:cNvPicPr>
            <a:picLocks noChangeAspect="1"/>
          </p:cNvPicPr>
          <p:nvPr/>
        </p:nvPicPr>
        <p:blipFill>
          <a:blip r:embed="rId2"/>
          <a:stretch>
            <a:fillRect/>
          </a:stretch>
        </p:blipFill>
        <p:spPr>
          <a:xfrm>
            <a:off x="0" y="0"/>
            <a:ext cx="3224518" cy="1298341"/>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14282" y="1214422"/>
            <a:ext cx="8715436" cy="5357850"/>
          </a:xfrm>
        </p:spPr>
        <p:txBody>
          <a:bodyPr>
            <a:normAutofit fontScale="85000" lnSpcReduction="20000"/>
          </a:bodyPr>
          <a:lstStyle/>
          <a:p>
            <a:pPr>
              <a:buNone/>
            </a:pPr>
            <a:r>
              <a:rPr lang="es-ES" dirty="0" smtClean="0">
                <a:solidFill>
                  <a:schemeClr val="accent1">
                    <a:lumMod val="75000"/>
                  </a:schemeClr>
                </a:solidFill>
              </a:rPr>
              <a:t>	</a:t>
            </a:r>
          </a:p>
          <a:p>
            <a:pPr>
              <a:buNone/>
            </a:pPr>
            <a:r>
              <a:rPr lang="es-ES" b="1" dirty="0" smtClean="0">
                <a:solidFill>
                  <a:schemeClr val="accent1">
                    <a:lumMod val="75000"/>
                  </a:schemeClr>
                </a:solidFill>
              </a:rPr>
              <a:t>	ESTRUCTURA FORMAL DE LA ORGANIZACIÓN</a:t>
            </a:r>
          </a:p>
          <a:p>
            <a:pPr>
              <a:buNone/>
            </a:pPr>
            <a:r>
              <a:rPr lang="es-ES" sz="1600" dirty="0" smtClean="0">
                <a:solidFill>
                  <a:schemeClr val="accent1">
                    <a:lumMod val="75000"/>
                  </a:schemeClr>
                </a:solidFill>
                <a:latin typeface="Verdana" pitchFamily="34" charset="0"/>
                <a:ea typeface="Verdana" pitchFamily="34" charset="0"/>
                <a:cs typeface="Verdana" pitchFamily="34" charset="0"/>
              </a:rPr>
              <a:t>	</a:t>
            </a:r>
            <a:endParaRPr lang="es-ES" sz="1700" dirty="0" smtClean="0">
              <a:solidFill>
                <a:schemeClr val="accent1">
                  <a:lumMod val="75000"/>
                </a:schemeClr>
              </a:solidFill>
              <a:latin typeface="Verdana" pitchFamily="34" charset="0"/>
              <a:ea typeface="Verdana" pitchFamily="34" charset="0"/>
              <a:cs typeface="Verdana" pitchFamily="34" charset="0"/>
            </a:endParaRPr>
          </a:p>
          <a:p>
            <a:pPr marL="514350" indent="-514350"/>
            <a:r>
              <a:rPr lang="es-ES" sz="1700" b="1" dirty="0" smtClean="0">
                <a:solidFill>
                  <a:schemeClr val="accent1">
                    <a:lumMod val="75000"/>
                  </a:schemeClr>
                </a:solidFill>
                <a:latin typeface="+mj-lt"/>
                <a:ea typeface="Verdana" pitchFamily="34" charset="0"/>
                <a:cs typeface="Verdana" pitchFamily="34" charset="0"/>
              </a:rPr>
              <a:t>Numero de niveles</a:t>
            </a:r>
            <a:r>
              <a:rPr lang="es-ES" sz="1700" dirty="0" smtClean="0">
                <a:solidFill>
                  <a:schemeClr val="accent1">
                    <a:lumMod val="75000"/>
                  </a:schemeClr>
                </a:solidFill>
                <a:latin typeface="+mj-lt"/>
                <a:ea typeface="Verdana" pitchFamily="34" charset="0"/>
                <a:cs typeface="Verdana" pitchFamily="34" charset="0"/>
              </a:rPr>
              <a:t>: 6 niveles en total y 5 son operativos.</a:t>
            </a:r>
          </a:p>
          <a:p>
            <a:pPr marL="514350" indent="-514350"/>
            <a:r>
              <a:rPr lang="es-ES" sz="1700" b="1" dirty="0" smtClean="0">
                <a:solidFill>
                  <a:schemeClr val="accent1">
                    <a:lumMod val="75000"/>
                  </a:schemeClr>
                </a:solidFill>
                <a:latin typeface="+mj-lt"/>
                <a:ea typeface="Verdana" pitchFamily="34" charset="0"/>
                <a:cs typeface="Verdana" pitchFamily="34" charset="0"/>
              </a:rPr>
              <a:t>Tamaño de los departamentos</a:t>
            </a:r>
            <a:r>
              <a:rPr lang="es-ES" sz="1700" dirty="0" smtClean="0">
                <a:solidFill>
                  <a:schemeClr val="accent1">
                    <a:lumMod val="75000"/>
                  </a:schemeClr>
                </a:solidFill>
                <a:latin typeface="+mj-lt"/>
                <a:ea typeface="Verdana" pitchFamily="34" charset="0"/>
                <a:cs typeface="Verdana" pitchFamily="34" charset="0"/>
              </a:rPr>
              <a:t>: </a:t>
            </a:r>
          </a:p>
          <a:p>
            <a:pPr marL="914400" lvl="1" indent="-514350"/>
            <a:r>
              <a:rPr lang="es-ES" sz="1700" dirty="0" smtClean="0">
                <a:solidFill>
                  <a:schemeClr val="accent1">
                    <a:lumMod val="75000"/>
                  </a:schemeClr>
                </a:solidFill>
                <a:latin typeface="+mj-lt"/>
                <a:ea typeface="Verdana" pitchFamily="34" charset="0"/>
                <a:cs typeface="Verdana" pitchFamily="34" charset="0"/>
              </a:rPr>
              <a:t>Operaciones:10</a:t>
            </a:r>
          </a:p>
          <a:p>
            <a:pPr marL="914400" lvl="1" indent="-514350"/>
            <a:r>
              <a:rPr lang="es-ES" sz="1700" dirty="0" smtClean="0">
                <a:solidFill>
                  <a:schemeClr val="accent1">
                    <a:lumMod val="75000"/>
                  </a:schemeClr>
                </a:solidFill>
                <a:latin typeface="+mj-lt"/>
                <a:ea typeface="Verdana" pitchFamily="34" charset="0"/>
                <a:cs typeface="Verdana" pitchFamily="34" charset="0"/>
              </a:rPr>
              <a:t>Aeronavegabilidad:7</a:t>
            </a:r>
          </a:p>
          <a:p>
            <a:pPr marL="914400" lvl="1" indent="-514350"/>
            <a:r>
              <a:rPr lang="es-ES" sz="1700" dirty="0" smtClean="0">
                <a:solidFill>
                  <a:schemeClr val="accent1">
                    <a:lumMod val="75000"/>
                  </a:schemeClr>
                </a:solidFill>
                <a:latin typeface="+mj-lt"/>
                <a:ea typeface="Verdana" pitchFamily="34" charset="0"/>
                <a:cs typeface="Verdana" pitchFamily="34" charset="0"/>
              </a:rPr>
              <a:t>Mantenimiento:7</a:t>
            </a:r>
          </a:p>
          <a:p>
            <a:pPr marL="914400" lvl="1" indent="-514350"/>
            <a:r>
              <a:rPr lang="es-ES" sz="1700" dirty="0" smtClean="0">
                <a:solidFill>
                  <a:schemeClr val="accent1">
                    <a:lumMod val="75000"/>
                  </a:schemeClr>
                </a:solidFill>
                <a:latin typeface="+mj-lt"/>
                <a:ea typeface="Verdana" pitchFamily="34" charset="0"/>
                <a:cs typeface="Verdana" pitchFamily="34" charset="0"/>
              </a:rPr>
              <a:t>Económico financiero:10</a:t>
            </a:r>
          </a:p>
          <a:p>
            <a:pPr marL="914400" lvl="1" indent="-514350"/>
            <a:r>
              <a:rPr lang="es-ES" sz="1700" dirty="0" smtClean="0">
                <a:solidFill>
                  <a:schemeClr val="accent1">
                    <a:lumMod val="75000"/>
                  </a:schemeClr>
                </a:solidFill>
                <a:latin typeface="+mj-lt"/>
                <a:ea typeface="Verdana" pitchFamily="34" charset="0"/>
                <a:cs typeface="Verdana" pitchFamily="34" charset="0"/>
              </a:rPr>
              <a:t>Innovacion:2</a:t>
            </a:r>
          </a:p>
          <a:p>
            <a:pPr marL="914400" lvl="1" indent="-514350"/>
            <a:r>
              <a:rPr lang="es-ES" sz="1700" dirty="0" smtClean="0">
                <a:solidFill>
                  <a:schemeClr val="accent1">
                    <a:lumMod val="75000"/>
                  </a:schemeClr>
                </a:solidFill>
                <a:latin typeface="+mj-lt"/>
                <a:ea typeface="Verdana" pitchFamily="34" charset="0"/>
                <a:cs typeface="Verdana" pitchFamily="34" charset="0"/>
              </a:rPr>
              <a:t>Calidad:6</a:t>
            </a:r>
          </a:p>
          <a:p>
            <a:pPr marL="914400" lvl="1" indent="-514350"/>
            <a:r>
              <a:rPr lang="es-ES" sz="1700" dirty="0" smtClean="0">
                <a:solidFill>
                  <a:schemeClr val="accent1">
                    <a:lumMod val="75000"/>
                  </a:schemeClr>
                </a:solidFill>
                <a:latin typeface="+mj-lt"/>
                <a:ea typeface="Verdana" pitchFamily="34" charset="0"/>
                <a:cs typeface="Verdana" pitchFamily="34" charset="0"/>
              </a:rPr>
              <a:t>Recursos Humanos:4</a:t>
            </a:r>
          </a:p>
          <a:p>
            <a:pPr marL="514350" indent="-514350"/>
            <a:endParaRPr lang="es-ES" sz="1700" dirty="0" smtClean="0">
              <a:solidFill>
                <a:schemeClr val="accent1">
                  <a:lumMod val="75000"/>
                </a:schemeClr>
              </a:solidFill>
              <a:latin typeface="+mj-lt"/>
              <a:ea typeface="Verdana" pitchFamily="34" charset="0"/>
              <a:cs typeface="Verdana" pitchFamily="34" charset="0"/>
            </a:endParaRPr>
          </a:p>
          <a:p>
            <a:pPr marL="514350" indent="-514350"/>
            <a:r>
              <a:rPr lang="es-ES" sz="1700" b="1" dirty="0" smtClean="0">
                <a:solidFill>
                  <a:schemeClr val="accent1">
                    <a:lumMod val="75000"/>
                  </a:schemeClr>
                </a:solidFill>
                <a:latin typeface="+mj-lt"/>
                <a:ea typeface="Verdana" pitchFamily="34" charset="0"/>
                <a:cs typeface="Verdana" pitchFamily="34" charset="0"/>
              </a:rPr>
              <a:t>Tamaño de la unidad media de departamentos</a:t>
            </a:r>
            <a:r>
              <a:rPr lang="es-ES" sz="1700" dirty="0" smtClean="0">
                <a:solidFill>
                  <a:schemeClr val="accent1">
                    <a:lumMod val="75000"/>
                  </a:schemeClr>
                </a:solidFill>
                <a:latin typeface="+mj-lt"/>
                <a:ea typeface="Verdana" pitchFamily="34" charset="0"/>
                <a:cs typeface="Verdana" pitchFamily="34" charset="0"/>
              </a:rPr>
              <a:t>:6.5</a:t>
            </a:r>
          </a:p>
          <a:p>
            <a:pPr marL="514350" indent="-514350"/>
            <a:r>
              <a:rPr lang="es-ES" sz="1700" b="1" dirty="0" smtClean="0">
                <a:solidFill>
                  <a:schemeClr val="accent1">
                    <a:lumMod val="75000"/>
                  </a:schemeClr>
                </a:solidFill>
                <a:latin typeface="+mj-lt"/>
                <a:ea typeface="Verdana" pitchFamily="34" charset="0"/>
                <a:cs typeface="Verdana" pitchFamily="34" charset="0"/>
              </a:rPr>
              <a:t>Criterio departamental</a:t>
            </a:r>
            <a:r>
              <a:rPr lang="es-ES" sz="1700" dirty="0" smtClean="0">
                <a:solidFill>
                  <a:schemeClr val="accent1">
                    <a:lumMod val="75000"/>
                  </a:schemeClr>
                </a:solidFill>
                <a:latin typeface="+mj-lt"/>
                <a:ea typeface="Verdana" pitchFamily="34" charset="0"/>
                <a:cs typeface="Verdana" pitchFamily="34" charset="0"/>
              </a:rPr>
              <a:t>: Funcional.</a:t>
            </a:r>
          </a:p>
          <a:p>
            <a:pPr marL="514350" indent="-514350"/>
            <a:r>
              <a:rPr lang="es-ES" sz="1700" b="1" dirty="0" smtClean="0">
                <a:solidFill>
                  <a:schemeClr val="accent1">
                    <a:lumMod val="75000"/>
                  </a:schemeClr>
                </a:solidFill>
                <a:latin typeface="+mj-lt"/>
                <a:ea typeface="Verdana" pitchFamily="34" charset="0"/>
                <a:cs typeface="Verdana" pitchFamily="34" charset="0"/>
              </a:rPr>
              <a:t>Distribución de los puestos</a:t>
            </a:r>
            <a:r>
              <a:rPr lang="es-ES" sz="1700" dirty="0" smtClean="0">
                <a:solidFill>
                  <a:schemeClr val="accent1">
                    <a:lumMod val="75000"/>
                  </a:schemeClr>
                </a:solidFill>
                <a:latin typeface="+mj-lt"/>
                <a:ea typeface="Verdana" pitchFamily="34" charset="0"/>
                <a:cs typeface="Verdana" pitchFamily="34" charset="0"/>
              </a:rPr>
              <a:t>:</a:t>
            </a:r>
          </a:p>
          <a:p>
            <a:pPr marL="914400" lvl="1" indent="-514350"/>
            <a:endParaRPr lang="es-ES" sz="1700" dirty="0" smtClean="0">
              <a:solidFill>
                <a:schemeClr val="accent1">
                  <a:lumMod val="75000"/>
                </a:schemeClr>
              </a:solidFill>
              <a:latin typeface="+mj-lt"/>
              <a:ea typeface="Verdana" pitchFamily="34" charset="0"/>
              <a:cs typeface="Verdana" pitchFamily="34" charset="0"/>
            </a:endParaRPr>
          </a:p>
          <a:p>
            <a:pPr marL="914400" lvl="1" indent="-514350"/>
            <a:r>
              <a:rPr lang="es-ES" sz="1700" dirty="0" smtClean="0">
                <a:solidFill>
                  <a:schemeClr val="accent1">
                    <a:lumMod val="75000"/>
                  </a:schemeClr>
                </a:solidFill>
                <a:latin typeface="+mj-lt"/>
                <a:ea typeface="Verdana" pitchFamily="34" charset="0"/>
                <a:cs typeface="Verdana" pitchFamily="34" charset="0"/>
              </a:rPr>
              <a:t>Cúpula directiva: 4</a:t>
            </a:r>
          </a:p>
          <a:p>
            <a:pPr marL="914400" lvl="1" indent="-514350"/>
            <a:r>
              <a:rPr lang="es-ES" sz="1700" dirty="0" smtClean="0">
                <a:solidFill>
                  <a:schemeClr val="accent1">
                    <a:lumMod val="75000"/>
                  </a:schemeClr>
                </a:solidFill>
                <a:latin typeface="+mj-lt"/>
                <a:ea typeface="Verdana" pitchFamily="34" charset="0"/>
                <a:cs typeface="Verdana" pitchFamily="34" charset="0"/>
              </a:rPr>
              <a:t>Directivos de nivel medio:3</a:t>
            </a:r>
          </a:p>
          <a:p>
            <a:pPr marL="914400" lvl="1" indent="-514350"/>
            <a:r>
              <a:rPr lang="es-ES" sz="1700" dirty="0" smtClean="0">
                <a:solidFill>
                  <a:schemeClr val="accent1">
                    <a:lumMod val="75000"/>
                  </a:schemeClr>
                </a:solidFill>
                <a:latin typeface="+mj-lt"/>
                <a:ea typeface="Verdana" pitchFamily="34" charset="0"/>
                <a:cs typeface="Verdana" pitchFamily="34" charset="0"/>
              </a:rPr>
              <a:t>Directivos de nivel bajo:8</a:t>
            </a:r>
          </a:p>
          <a:p>
            <a:pPr marL="914400" lvl="1" indent="-514350">
              <a:buNone/>
            </a:pPr>
            <a:r>
              <a:rPr lang="es-ES" sz="1700" dirty="0" smtClean="0">
                <a:solidFill>
                  <a:schemeClr val="accent1">
                    <a:lumMod val="75000"/>
                  </a:schemeClr>
                </a:solidFill>
                <a:latin typeface="Verdana" pitchFamily="34" charset="0"/>
                <a:ea typeface="Verdana" pitchFamily="34" charset="0"/>
                <a:cs typeface="Verdana" pitchFamily="34" charset="0"/>
              </a:rPr>
              <a:t>		</a:t>
            </a:r>
          </a:p>
          <a:p>
            <a:pPr marL="914400" lvl="1" indent="-514350" algn="just">
              <a:buNone/>
            </a:pPr>
            <a:endParaRPr lang="es-ES" sz="1400" dirty="0" smtClean="0">
              <a:solidFill>
                <a:schemeClr val="accent1">
                  <a:lumMod val="75000"/>
                </a:schemeClr>
              </a:solidFill>
              <a:latin typeface="Verdana" pitchFamily="34" charset="0"/>
              <a:ea typeface="Verdana" pitchFamily="34" charset="0"/>
              <a:cs typeface="Verdana" pitchFamily="34" charset="0"/>
            </a:endParaRPr>
          </a:p>
          <a:p>
            <a:pPr marL="914400" lvl="1" indent="-514350" algn="just">
              <a:buNone/>
            </a:pPr>
            <a:endParaRPr lang="es-ES" sz="1400" dirty="0" smtClean="0">
              <a:solidFill>
                <a:schemeClr val="accent1">
                  <a:lumMod val="75000"/>
                </a:schemeClr>
              </a:solidFill>
              <a:latin typeface="Verdana" pitchFamily="34" charset="0"/>
              <a:ea typeface="Verdana" pitchFamily="34" charset="0"/>
              <a:cs typeface="Verdana" pitchFamily="34" charset="0"/>
            </a:endParaRPr>
          </a:p>
          <a:p>
            <a:pPr marL="914400" lvl="1" indent="-514350">
              <a:buNone/>
            </a:pPr>
            <a:endParaRPr lang="es-ES" sz="1600" dirty="0" smtClean="0">
              <a:solidFill>
                <a:schemeClr val="accent1">
                  <a:lumMod val="75000"/>
                </a:schemeClr>
              </a:solidFill>
              <a:latin typeface="Verdana" pitchFamily="34" charset="0"/>
              <a:ea typeface="Verdana" pitchFamily="34" charset="0"/>
              <a:cs typeface="Verdana" pitchFamily="34" charset="0"/>
            </a:endParaRPr>
          </a:p>
          <a:p>
            <a:pPr marL="914400" lvl="1" indent="-514350"/>
            <a:endParaRPr lang="es-ES" sz="1600" dirty="0" smtClean="0">
              <a:solidFill>
                <a:schemeClr val="accent1">
                  <a:lumMod val="75000"/>
                </a:schemeClr>
              </a:solidFill>
              <a:latin typeface="Verdana" pitchFamily="34" charset="0"/>
              <a:ea typeface="Verdana" pitchFamily="34" charset="0"/>
              <a:cs typeface="Verdana" pitchFamily="34" charset="0"/>
            </a:endParaRPr>
          </a:p>
          <a:p>
            <a:pPr marL="914400" lvl="1" indent="-514350"/>
            <a:endParaRPr lang="es-ES" sz="1600" dirty="0" smtClean="0">
              <a:solidFill>
                <a:schemeClr val="accent1">
                  <a:lumMod val="75000"/>
                </a:schemeClr>
              </a:solidFill>
              <a:latin typeface="Verdana" pitchFamily="34" charset="0"/>
              <a:ea typeface="Verdana" pitchFamily="34" charset="0"/>
              <a:cs typeface="Verdana" pitchFamily="34" charset="0"/>
            </a:endParaRPr>
          </a:p>
          <a:p>
            <a:pPr marL="914400" lvl="1" indent="-514350">
              <a:buNone/>
            </a:pPr>
            <a:endParaRPr lang="es-ES" sz="1600" dirty="0" smtClean="0">
              <a:solidFill>
                <a:schemeClr val="accent1">
                  <a:lumMod val="75000"/>
                </a:schemeClr>
              </a:solidFill>
              <a:latin typeface="Verdana" pitchFamily="34" charset="0"/>
              <a:ea typeface="Verdana" pitchFamily="34" charset="0"/>
              <a:cs typeface="Verdana" pitchFamily="34" charset="0"/>
            </a:endParaRPr>
          </a:p>
        </p:txBody>
      </p:sp>
      <p:pic>
        <p:nvPicPr>
          <p:cNvPr id="3" name="2 Imagen" descr="Imagen1.png"/>
          <p:cNvPicPr>
            <a:picLocks noChangeAspect="1"/>
          </p:cNvPicPr>
          <p:nvPr/>
        </p:nvPicPr>
        <p:blipFill>
          <a:blip r:embed="rId2"/>
          <a:stretch>
            <a:fillRect/>
          </a:stretch>
        </p:blipFill>
        <p:spPr>
          <a:xfrm>
            <a:off x="0" y="0"/>
            <a:ext cx="3224518" cy="1298341"/>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285860"/>
            <a:ext cx="8401080" cy="5357850"/>
          </a:xfrm>
        </p:spPr>
        <p:txBody>
          <a:bodyPr>
            <a:normAutofit/>
          </a:bodyPr>
          <a:lstStyle/>
          <a:p>
            <a:pPr lvl="5">
              <a:buNone/>
            </a:pPr>
            <a:r>
              <a:rPr lang="es-ES" sz="3200" b="1" dirty="0" smtClean="0">
                <a:solidFill>
                  <a:schemeClr val="accent1">
                    <a:lumMod val="75000"/>
                  </a:schemeClr>
                </a:solidFill>
                <a:latin typeface="Calibri" pitchFamily="34" charset="0"/>
                <a:ea typeface="Verdana" pitchFamily="34" charset="0"/>
                <a:cs typeface="Verdana" pitchFamily="34" charset="0"/>
              </a:rPr>
              <a:t>CORE BUSSINESS</a:t>
            </a:r>
            <a:endParaRPr lang="es-ES" sz="3200" dirty="0" smtClean="0">
              <a:solidFill>
                <a:schemeClr val="accent1">
                  <a:lumMod val="75000"/>
                </a:schemeClr>
              </a:solidFill>
              <a:latin typeface="Calibri" pitchFamily="34" charset="0"/>
              <a:ea typeface="Verdana" pitchFamily="34" charset="0"/>
              <a:cs typeface="Verdana" pitchFamily="34" charset="0"/>
            </a:endParaRPr>
          </a:p>
          <a:p>
            <a:endParaRPr lang="es-ES" sz="1600" dirty="0" smtClean="0">
              <a:solidFill>
                <a:schemeClr val="accent1">
                  <a:lumMod val="75000"/>
                </a:schemeClr>
              </a:solidFill>
              <a:latin typeface="Verdana" pitchFamily="34" charset="0"/>
              <a:ea typeface="Verdana" pitchFamily="34" charset="0"/>
              <a:cs typeface="Verdana" pitchFamily="34" charset="0"/>
            </a:endParaRPr>
          </a:p>
          <a:p>
            <a:pPr>
              <a:buNone/>
            </a:pPr>
            <a:r>
              <a:rPr lang="es-ES" sz="1600" dirty="0" smtClean="0">
                <a:solidFill>
                  <a:schemeClr val="accent1">
                    <a:lumMod val="75000"/>
                  </a:schemeClr>
                </a:solidFill>
                <a:latin typeface="Verdana" pitchFamily="34" charset="0"/>
                <a:ea typeface="Verdana" pitchFamily="34" charset="0"/>
                <a:cs typeface="Verdana" pitchFamily="34" charset="0"/>
              </a:rPr>
              <a:t>	</a:t>
            </a:r>
            <a:r>
              <a:rPr lang="es-ES" sz="1600" dirty="0" smtClean="0">
                <a:solidFill>
                  <a:schemeClr val="accent1">
                    <a:lumMod val="75000"/>
                  </a:schemeClr>
                </a:solidFill>
                <a:latin typeface="+mj-lt"/>
                <a:ea typeface="Verdana" pitchFamily="34" charset="0"/>
                <a:cs typeface="Verdana" pitchFamily="34" charset="0"/>
              </a:rPr>
              <a:t>La actividad principal de Faasa Aviación es la extinción de incendios ya que, aproximadamente, el 80 por ciento de su facturación anual viene de ese área como vemos en el siguiente grafico</a:t>
            </a:r>
            <a:r>
              <a:rPr lang="es-ES" sz="1600" dirty="0" smtClean="0">
                <a:solidFill>
                  <a:schemeClr val="accent1">
                    <a:lumMod val="75000"/>
                  </a:schemeClr>
                </a:solidFill>
                <a:latin typeface="Verdana" pitchFamily="34" charset="0"/>
                <a:ea typeface="Verdana" pitchFamily="34" charset="0"/>
                <a:cs typeface="Verdana" pitchFamily="34" charset="0"/>
              </a:rPr>
              <a:t>:</a:t>
            </a:r>
            <a:endParaRPr lang="es-ES" sz="1600" dirty="0">
              <a:solidFill>
                <a:schemeClr val="accent1">
                  <a:lumMod val="75000"/>
                </a:schemeClr>
              </a:solidFill>
              <a:latin typeface="Verdana" pitchFamily="34" charset="0"/>
              <a:ea typeface="Verdana" pitchFamily="34" charset="0"/>
              <a:cs typeface="Verdana" pitchFamily="34" charset="0"/>
            </a:endParaRPr>
          </a:p>
        </p:txBody>
      </p:sp>
      <p:pic>
        <p:nvPicPr>
          <p:cNvPr id="5" name="4 Imagen" descr="FACTURACION POR ACTIVIDAD.jpg"/>
          <p:cNvPicPr>
            <a:picLocks noChangeAspect="1"/>
          </p:cNvPicPr>
          <p:nvPr/>
        </p:nvPicPr>
        <p:blipFill>
          <a:blip r:embed="rId2"/>
          <a:stretch>
            <a:fillRect/>
          </a:stretch>
        </p:blipFill>
        <p:spPr>
          <a:xfrm>
            <a:off x="1428728" y="3000372"/>
            <a:ext cx="6786610" cy="3500462"/>
          </a:xfrm>
          <a:prstGeom prst="rect">
            <a:avLst/>
          </a:prstGeom>
        </p:spPr>
      </p:pic>
      <p:pic>
        <p:nvPicPr>
          <p:cNvPr id="4" name="3 Imagen" descr="Imagen1.png"/>
          <p:cNvPicPr>
            <a:picLocks noChangeAspect="1"/>
          </p:cNvPicPr>
          <p:nvPr/>
        </p:nvPicPr>
        <p:blipFill>
          <a:blip r:embed="rId3"/>
          <a:stretch>
            <a:fillRect/>
          </a:stretch>
        </p:blipFill>
        <p:spPr>
          <a:xfrm>
            <a:off x="0" y="-24"/>
            <a:ext cx="3224518" cy="1298341"/>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357298"/>
            <a:ext cx="8401080" cy="5214974"/>
          </a:xfrm>
        </p:spPr>
        <p:txBody>
          <a:bodyPr/>
          <a:lstStyle/>
          <a:p>
            <a:pPr>
              <a:buNone/>
            </a:pPr>
            <a:r>
              <a:rPr lang="es-ES" dirty="0" smtClean="0">
                <a:solidFill>
                  <a:schemeClr val="accent1">
                    <a:lumMod val="75000"/>
                  </a:schemeClr>
                </a:solidFill>
              </a:rPr>
              <a:t>	</a:t>
            </a:r>
            <a:r>
              <a:rPr lang="es-ES" b="1" dirty="0" smtClean="0">
                <a:solidFill>
                  <a:schemeClr val="accent1">
                    <a:lumMod val="75000"/>
                  </a:schemeClr>
                </a:solidFill>
              </a:rPr>
              <a:t>SUBCONTRATACIONES (OUTSOURCING).</a:t>
            </a:r>
          </a:p>
          <a:p>
            <a:pPr>
              <a:buNone/>
            </a:pPr>
            <a:r>
              <a:rPr lang="es-ES" sz="1600" dirty="0" smtClean="0">
                <a:solidFill>
                  <a:schemeClr val="accent1">
                    <a:lumMod val="75000"/>
                  </a:schemeClr>
                </a:solidFill>
                <a:latin typeface="Verdana" pitchFamily="34" charset="0"/>
                <a:ea typeface="Verdana" pitchFamily="34" charset="0"/>
                <a:cs typeface="Verdana" pitchFamily="34" charset="0"/>
              </a:rPr>
              <a:t>	</a:t>
            </a:r>
          </a:p>
          <a:p>
            <a:r>
              <a:rPr lang="es-ES" sz="1600" b="1" dirty="0" smtClean="0">
                <a:solidFill>
                  <a:schemeClr val="accent1">
                    <a:lumMod val="75000"/>
                  </a:schemeClr>
                </a:solidFill>
                <a:latin typeface="+mj-lt"/>
                <a:ea typeface="Verdana" pitchFamily="34" charset="0"/>
                <a:cs typeface="Verdana" pitchFamily="34" charset="0"/>
              </a:rPr>
              <a:t>ERA HELICOPTERS</a:t>
            </a:r>
            <a:r>
              <a:rPr lang="es-ES" sz="1600" dirty="0" smtClean="0">
                <a:solidFill>
                  <a:schemeClr val="accent1">
                    <a:lumMod val="75000"/>
                  </a:schemeClr>
                </a:solidFill>
                <a:latin typeface="+mj-lt"/>
                <a:ea typeface="Verdana" pitchFamily="34" charset="0"/>
                <a:cs typeface="Verdana" pitchFamily="34" charset="0"/>
              </a:rPr>
              <a:t>: Esta empresa proporciona a Faasa Aviación helicopteros,mecanicos y repuestos para dichos helicópteros. El piloto corre a cuenta de Faasa Aviación.</a:t>
            </a:r>
          </a:p>
          <a:p>
            <a:endParaRPr lang="es-ES" sz="1600" dirty="0" smtClean="0">
              <a:solidFill>
                <a:schemeClr val="accent1">
                  <a:lumMod val="75000"/>
                </a:schemeClr>
              </a:solidFill>
              <a:latin typeface="Verdana" pitchFamily="34" charset="0"/>
              <a:ea typeface="Verdana" pitchFamily="34" charset="0"/>
              <a:cs typeface="Verdana" pitchFamily="34" charset="0"/>
            </a:endParaRPr>
          </a:p>
          <a:p>
            <a:endParaRPr lang="es-ES" sz="1600" dirty="0" smtClean="0">
              <a:solidFill>
                <a:schemeClr val="accent1">
                  <a:lumMod val="75000"/>
                </a:schemeClr>
              </a:solidFill>
              <a:latin typeface="Verdana" pitchFamily="34" charset="0"/>
              <a:ea typeface="Verdana" pitchFamily="34" charset="0"/>
              <a:cs typeface="Verdana" pitchFamily="34" charset="0"/>
            </a:endParaRPr>
          </a:p>
          <a:p>
            <a:endParaRPr lang="es-ES" sz="1600" dirty="0" smtClean="0">
              <a:solidFill>
                <a:schemeClr val="accent1">
                  <a:lumMod val="75000"/>
                </a:schemeClr>
              </a:solidFill>
              <a:latin typeface="Verdana" pitchFamily="34" charset="0"/>
              <a:ea typeface="Verdana" pitchFamily="34" charset="0"/>
              <a:cs typeface="Verdana" pitchFamily="34" charset="0"/>
            </a:endParaRPr>
          </a:p>
          <a:p>
            <a:endParaRPr lang="es-ES" sz="1600" dirty="0" smtClean="0">
              <a:solidFill>
                <a:schemeClr val="accent1">
                  <a:lumMod val="75000"/>
                </a:schemeClr>
              </a:solidFill>
              <a:latin typeface="Verdana" pitchFamily="34" charset="0"/>
              <a:ea typeface="Verdana" pitchFamily="34" charset="0"/>
              <a:cs typeface="Verdana" pitchFamily="34" charset="0"/>
            </a:endParaRPr>
          </a:p>
          <a:p>
            <a:endParaRPr lang="es-ES" sz="1600" dirty="0" smtClean="0">
              <a:solidFill>
                <a:schemeClr val="accent1">
                  <a:lumMod val="75000"/>
                </a:schemeClr>
              </a:solidFill>
              <a:latin typeface="Verdana" pitchFamily="34" charset="0"/>
              <a:ea typeface="Verdana" pitchFamily="34" charset="0"/>
              <a:cs typeface="Verdana" pitchFamily="34" charset="0"/>
            </a:endParaRPr>
          </a:p>
          <a:p>
            <a:r>
              <a:rPr lang="es-ES" sz="1600" b="1" dirty="0" smtClean="0">
                <a:solidFill>
                  <a:schemeClr val="accent1">
                    <a:lumMod val="75000"/>
                  </a:schemeClr>
                </a:solidFill>
                <a:latin typeface="+mj-lt"/>
                <a:ea typeface="Verdana" pitchFamily="34" charset="0"/>
                <a:cs typeface="Verdana" pitchFamily="34" charset="0"/>
              </a:rPr>
              <a:t>ABU DHABI AVIATION</a:t>
            </a:r>
            <a:r>
              <a:rPr lang="es-ES" sz="1600" dirty="0" smtClean="0">
                <a:solidFill>
                  <a:schemeClr val="accent1">
                    <a:lumMod val="75000"/>
                  </a:schemeClr>
                </a:solidFill>
                <a:latin typeface="+mj-lt"/>
                <a:ea typeface="Verdana" pitchFamily="34" charset="0"/>
                <a:cs typeface="Verdana" pitchFamily="34" charset="0"/>
              </a:rPr>
              <a:t>: Es otra subcontrata de Faasa Aviación cuya función es la misma que la anterior empresa.</a:t>
            </a:r>
          </a:p>
        </p:txBody>
      </p:sp>
      <p:pic>
        <p:nvPicPr>
          <p:cNvPr id="5" name="4 Imagen" descr="era helicopters.gif"/>
          <p:cNvPicPr>
            <a:picLocks noChangeAspect="1"/>
          </p:cNvPicPr>
          <p:nvPr/>
        </p:nvPicPr>
        <p:blipFill>
          <a:blip r:embed="rId2"/>
          <a:stretch>
            <a:fillRect/>
          </a:stretch>
        </p:blipFill>
        <p:spPr>
          <a:xfrm>
            <a:off x="3286116" y="3143248"/>
            <a:ext cx="2500330" cy="1038226"/>
          </a:xfrm>
          <a:prstGeom prst="rect">
            <a:avLst/>
          </a:prstGeom>
        </p:spPr>
      </p:pic>
      <p:pic>
        <p:nvPicPr>
          <p:cNvPr id="6" name="5 Imagen" descr="abu dhabi.jpg"/>
          <p:cNvPicPr>
            <a:picLocks noChangeAspect="1"/>
          </p:cNvPicPr>
          <p:nvPr/>
        </p:nvPicPr>
        <p:blipFill>
          <a:blip r:embed="rId3"/>
          <a:stretch>
            <a:fillRect/>
          </a:stretch>
        </p:blipFill>
        <p:spPr>
          <a:xfrm>
            <a:off x="3286116" y="5214950"/>
            <a:ext cx="2500330" cy="1071570"/>
          </a:xfrm>
          <a:prstGeom prst="rect">
            <a:avLst/>
          </a:prstGeom>
        </p:spPr>
      </p:pic>
      <p:pic>
        <p:nvPicPr>
          <p:cNvPr id="7" name="6 Imagen" descr="Imagen1.png"/>
          <p:cNvPicPr>
            <a:picLocks noChangeAspect="1"/>
          </p:cNvPicPr>
          <p:nvPr/>
        </p:nvPicPr>
        <p:blipFill>
          <a:blip r:embed="rId4"/>
          <a:stretch>
            <a:fillRect/>
          </a:stretch>
        </p:blipFill>
        <p:spPr>
          <a:xfrm>
            <a:off x="0" y="0"/>
            <a:ext cx="3224518" cy="1298341"/>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600200"/>
            <a:ext cx="8329642" cy="4525963"/>
          </a:xfrm>
        </p:spPr>
        <p:txBody>
          <a:bodyPr>
            <a:normAutofit/>
          </a:bodyPr>
          <a:lstStyle/>
          <a:p>
            <a:r>
              <a:rPr lang="es-ES" sz="1600" b="1" dirty="0" smtClean="0">
                <a:solidFill>
                  <a:schemeClr val="accent1">
                    <a:lumMod val="75000"/>
                  </a:schemeClr>
                </a:solidFill>
                <a:latin typeface="+mj-lt"/>
                <a:ea typeface="Verdana" pitchFamily="34" charset="0"/>
                <a:cs typeface="Verdana" pitchFamily="34" charset="0"/>
              </a:rPr>
              <a:t>Bufete Delgado y Lamet</a:t>
            </a:r>
            <a:r>
              <a:rPr lang="es-ES" sz="1600" dirty="0" smtClean="0">
                <a:solidFill>
                  <a:schemeClr val="accent1">
                    <a:lumMod val="75000"/>
                  </a:schemeClr>
                </a:solidFill>
                <a:latin typeface="+mj-lt"/>
                <a:ea typeface="Verdana" pitchFamily="34" charset="0"/>
                <a:cs typeface="Verdana" pitchFamily="34" charset="0"/>
              </a:rPr>
              <a:t>: Ellos se encargan de proporcionar asesoría mercantil y fiscal.</a:t>
            </a:r>
          </a:p>
          <a:p>
            <a:endParaRPr lang="es-ES" sz="1600" dirty="0" smtClean="0">
              <a:solidFill>
                <a:schemeClr val="accent1">
                  <a:lumMod val="75000"/>
                </a:schemeClr>
              </a:solidFill>
              <a:latin typeface="Verdana" pitchFamily="34" charset="0"/>
              <a:ea typeface="Verdana" pitchFamily="34" charset="0"/>
              <a:cs typeface="Verdana" pitchFamily="34" charset="0"/>
            </a:endParaRPr>
          </a:p>
          <a:p>
            <a:endParaRPr lang="es-ES" sz="1600" dirty="0" smtClean="0">
              <a:solidFill>
                <a:schemeClr val="accent1">
                  <a:lumMod val="75000"/>
                </a:schemeClr>
              </a:solidFill>
              <a:latin typeface="Verdana" pitchFamily="34" charset="0"/>
              <a:ea typeface="Verdana" pitchFamily="34" charset="0"/>
              <a:cs typeface="Verdana" pitchFamily="34" charset="0"/>
            </a:endParaRPr>
          </a:p>
          <a:p>
            <a:endParaRPr lang="es-ES" sz="1600" dirty="0" smtClean="0">
              <a:solidFill>
                <a:schemeClr val="accent1">
                  <a:lumMod val="75000"/>
                </a:schemeClr>
              </a:solidFill>
              <a:latin typeface="Verdana" pitchFamily="34" charset="0"/>
              <a:ea typeface="Verdana" pitchFamily="34" charset="0"/>
              <a:cs typeface="Verdana" pitchFamily="34" charset="0"/>
            </a:endParaRPr>
          </a:p>
          <a:p>
            <a:endParaRPr lang="es-ES" sz="1600" dirty="0" smtClean="0">
              <a:solidFill>
                <a:schemeClr val="accent1">
                  <a:lumMod val="75000"/>
                </a:schemeClr>
              </a:solidFill>
              <a:latin typeface="Verdana" pitchFamily="34" charset="0"/>
              <a:ea typeface="Verdana" pitchFamily="34" charset="0"/>
              <a:cs typeface="Verdana" pitchFamily="34" charset="0"/>
            </a:endParaRPr>
          </a:p>
          <a:p>
            <a:endParaRPr lang="es-ES" sz="1600" dirty="0" smtClean="0">
              <a:solidFill>
                <a:schemeClr val="accent1">
                  <a:lumMod val="75000"/>
                </a:schemeClr>
              </a:solidFill>
              <a:latin typeface="Verdana" pitchFamily="34" charset="0"/>
              <a:ea typeface="Verdana" pitchFamily="34" charset="0"/>
              <a:cs typeface="Verdana" pitchFamily="34" charset="0"/>
            </a:endParaRPr>
          </a:p>
          <a:p>
            <a:endParaRPr lang="es-ES" sz="1600" dirty="0" smtClean="0">
              <a:solidFill>
                <a:schemeClr val="accent1">
                  <a:lumMod val="75000"/>
                </a:schemeClr>
              </a:solidFill>
              <a:latin typeface="Verdana" pitchFamily="34" charset="0"/>
              <a:ea typeface="Verdana" pitchFamily="34" charset="0"/>
              <a:cs typeface="Verdana" pitchFamily="34" charset="0"/>
            </a:endParaRPr>
          </a:p>
          <a:p>
            <a:r>
              <a:rPr lang="es-ES" sz="1600" b="1" dirty="0" smtClean="0">
                <a:solidFill>
                  <a:schemeClr val="accent1">
                    <a:lumMod val="75000"/>
                  </a:schemeClr>
                </a:solidFill>
                <a:latin typeface="+mj-lt"/>
                <a:ea typeface="Verdana" pitchFamily="34" charset="0"/>
                <a:cs typeface="Verdana" pitchFamily="34" charset="0"/>
              </a:rPr>
              <a:t>DGA CONSULTORES</a:t>
            </a:r>
            <a:r>
              <a:rPr lang="es-ES" sz="1600" dirty="0" smtClean="0">
                <a:solidFill>
                  <a:schemeClr val="accent1">
                    <a:lumMod val="75000"/>
                  </a:schemeClr>
                </a:solidFill>
                <a:latin typeface="+mj-lt"/>
                <a:ea typeface="Verdana" pitchFamily="34" charset="0"/>
                <a:cs typeface="Verdana" pitchFamily="34" charset="0"/>
              </a:rPr>
              <a:t>: Proporcionan asesoría laboral y la elaboración de las nominas de Faasa Aviación.</a:t>
            </a:r>
          </a:p>
          <a:p>
            <a:endParaRPr lang="es-ES" sz="1600" dirty="0">
              <a:latin typeface="Verdana" pitchFamily="34" charset="0"/>
              <a:ea typeface="Verdana" pitchFamily="34" charset="0"/>
              <a:cs typeface="Verdana" pitchFamily="34" charset="0"/>
            </a:endParaRPr>
          </a:p>
        </p:txBody>
      </p:sp>
      <p:pic>
        <p:nvPicPr>
          <p:cNvPr id="5" name="4 Imagen" descr="delgado y lamet.jpg"/>
          <p:cNvPicPr>
            <a:picLocks noChangeAspect="1"/>
          </p:cNvPicPr>
          <p:nvPr/>
        </p:nvPicPr>
        <p:blipFill>
          <a:blip r:embed="rId2"/>
          <a:stretch>
            <a:fillRect/>
          </a:stretch>
        </p:blipFill>
        <p:spPr>
          <a:xfrm>
            <a:off x="1500166" y="2285992"/>
            <a:ext cx="6000792" cy="1285884"/>
          </a:xfrm>
          <a:prstGeom prst="rect">
            <a:avLst/>
          </a:prstGeom>
        </p:spPr>
      </p:pic>
      <p:pic>
        <p:nvPicPr>
          <p:cNvPr id="6" name="5 Imagen" descr="DGA.jpg"/>
          <p:cNvPicPr>
            <a:picLocks noChangeAspect="1"/>
          </p:cNvPicPr>
          <p:nvPr/>
        </p:nvPicPr>
        <p:blipFill>
          <a:blip r:embed="rId3"/>
          <a:stretch>
            <a:fillRect/>
          </a:stretch>
        </p:blipFill>
        <p:spPr>
          <a:xfrm>
            <a:off x="1571605" y="4714884"/>
            <a:ext cx="5972684" cy="1214446"/>
          </a:xfrm>
          <a:prstGeom prst="rect">
            <a:avLst/>
          </a:prstGeom>
        </p:spPr>
      </p:pic>
      <p:pic>
        <p:nvPicPr>
          <p:cNvPr id="7" name="6 Imagen" descr="Imagen1.png"/>
          <p:cNvPicPr>
            <a:picLocks noChangeAspect="1"/>
          </p:cNvPicPr>
          <p:nvPr/>
        </p:nvPicPr>
        <p:blipFill>
          <a:blip r:embed="rId4"/>
          <a:stretch>
            <a:fillRect/>
          </a:stretch>
        </p:blipFill>
        <p:spPr>
          <a:xfrm>
            <a:off x="0" y="0"/>
            <a:ext cx="3224518" cy="1298341"/>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8596" y="928670"/>
            <a:ext cx="8401080" cy="5715040"/>
          </a:xfrm>
        </p:spPr>
        <p:txBody>
          <a:bodyPr/>
          <a:lstStyle/>
          <a:p>
            <a:pPr>
              <a:buNone/>
            </a:pPr>
            <a:r>
              <a:rPr lang="es-ES" dirty="0" smtClean="0">
                <a:solidFill>
                  <a:schemeClr val="accent1">
                    <a:lumMod val="75000"/>
                  </a:schemeClr>
                </a:solidFill>
              </a:rPr>
              <a:t>			</a:t>
            </a:r>
            <a:r>
              <a:rPr lang="es-ES" b="1" dirty="0" smtClean="0">
                <a:solidFill>
                  <a:schemeClr val="accent1">
                    <a:lumMod val="75000"/>
                  </a:schemeClr>
                </a:solidFill>
              </a:rPr>
              <a:t>MAPA DE </a:t>
            </a:r>
            <a:r>
              <a:rPr lang="es-ES" b="1" dirty="0" smtClean="0">
                <a:solidFill>
                  <a:schemeClr val="accent1">
                    <a:lumMod val="75000"/>
                  </a:schemeClr>
                </a:solidFill>
              </a:rPr>
              <a:t>PROCESOS(I)</a:t>
            </a:r>
          </a:p>
          <a:p>
            <a:pPr>
              <a:buNone/>
            </a:pPr>
            <a:r>
              <a:rPr lang="es-ES" sz="1600" dirty="0" smtClean="0">
                <a:solidFill>
                  <a:schemeClr val="accent1">
                    <a:lumMod val="75000"/>
                  </a:schemeClr>
                </a:solidFill>
              </a:rPr>
              <a:t>					A continuación expondremos los diferentes 					</a:t>
            </a:r>
            <a:r>
              <a:rPr lang="es-ES" sz="1600" dirty="0" err="1" smtClean="0">
                <a:solidFill>
                  <a:schemeClr val="accent1">
                    <a:lumMod val="75000"/>
                  </a:schemeClr>
                </a:solidFill>
              </a:rPr>
              <a:t>organígrafos</a:t>
            </a:r>
            <a:r>
              <a:rPr lang="es-ES" sz="1600" dirty="0" smtClean="0">
                <a:solidFill>
                  <a:schemeClr val="accent1">
                    <a:lumMod val="75000"/>
                  </a:schemeClr>
                </a:solidFill>
              </a:rPr>
              <a:t> dadas las múltiples actividades a las que </a:t>
            </a:r>
          </a:p>
          <a:p>
            <a:pPr>
              <a:buNone/>
            </a:pPr>
            <a:r>
              <a:rPr lang="es-ES" sz="1600" dirty="0" smtClean="0">
                <a:solidFill>
                  <a:schemeClr val="accent1">
                    <a:lumMod val="75000"/>
                  </a:schemeClr>
                </a:solidFill>
              </a:rPr>
              <a:t>se 					dedica </a:t>
            </a:r>
            <a:r>
              <a:rPr lang="es-ES" sz="1600" dirty="0" err="1" smtClean="0">
                <a:solidFill>
                  <a:schemeClr val="accent1">
                    <a:lumMod val="75000"/>
                  </a:schemeClr>
                </a:solidFill>
              </a:rPr>
              <a:t>Faasa</a:t>
            </a:r>
            <a:r>
              <a:rPr lang="es-ES" sz="1600" dirty="0" smtClean="0">
                <a:solidFill>
                  <a:schemeClr val="accent1">
                    <a:lumMod val="75000"/>
                  </a:schemeClr>
                </a:solidFill>
              </a:rPr>
              <a:t> Aviación.</a:t>
            </a:r>
            <a:endParaRPr lang="es-ES" sz="1600" dirty="0" smtClean="0">
              <a:solidFill>
                <a:schemeClr val="accent1">
                  <a:lumMod val="75000"/>
                </a:schemeClr>
              </a:solidFill>
            </a:endParaRPr>
          </a:p>
          <a:p>
            <a:pPr>
              <a:buNone/>
            </a:pPr>
            <a:endParaRPr lang="es-ES" sz="1600" dirty="0" smtClean="0">
              <a:solidFill>
                <a:schemeClr val="accent1">
                  <a:lumMod val="75000"/>
                </a:schemeClr>
              </a:solidFill>
              <a:latin typeface="Verdana" pitchFamily="34" charset="0"/>
              <a:ea typeface="Verdana" pitchFamily="34" charset="0"/>
              <a:cs typeface="Verdana" pitchFamily="34" charset="0"/>
            </a:endParaRPr>
          </a:p>
          <a:p>
            <a:pPr>
              <a:buNone/>
            </a:pPr>
            <a:r>
              <a:rPr lang="es-ES" sz="1100" dirty="0" smtClean="0">
                <a:solidFill>
                  <a:schemeClr val="accent1">
                    <a:lumMod val="75000"/>
                  </a:schemeClr>
                </a:solidFill>
              </a:rPr>
              <a:t>					</a:t>
            </a:r>
            <a:r>
              <a:rPr lang="es-ES" sz="1600" dirty="0" smtClean="0">
                <a:solidFill>
                  <a:schemeClr val="accent1">
                    <a:lumMod val="75000"/>
                  </a:schemeClr>
                </a:solidFill>
              </a:rPr>
              <a:t>El mapa de procesos que observamos se corresponde</a:t>
            </a:r>
          </a:p>
          <a:p>
            <a:pPr>
              <a:buNone/>
            </a:pPr>
            <a:r>
              <a:rPr lang="es-ES" sz="1600" dirty="0" smtClean="0">
                <a:solidFill>
                  <a:schemeClr val="accent1">
                    <a:lumMod val="75000"/>
                  </a:schemeClr>
                </a:solidFill>
              </a:rPr>
              <a:t>	</a:t>
            </a:r>
            <a:r>
              <a:rPr lang="es-ES" sz="1600" dirty="0" smtClean="0">
                <a:solidFill>
                  <a:schemeClr val="accent1">
                    <a:lumMod val="75000"/>
                  </a:schemeClr>
                </a:solidFill>
              </a:rPr>
              <a:t>				con el </a:t>
            </a:r>
            <a:r>
              <a:rPr lang="es-ES" sz="1600" dirty="0" err="1" smtClean="0">
                <a:solidFill>
                  <a:schemeClr val="accent1">
                    <a:lumMod val="75000"/>
                  </a:schemeClr>
                </a:solidFill>
              </a:rPr>
              <a:t>organígrafo</a:t>
            </a:r>
            <a:r>
              <a:rPr lang="es-ES" sz="1600" dirty="0" smtClean="0">
                <a:solidFill>
                  <a:schemeClr val="accent1">
                    <a:lumMod val="75000"/>
                  </a:schemeClr>
                </a:solidFill>
              </a:rPr>
              <a:t> general de la empresa.</a:t>
            </a:r>
          </a:p>
          <a:p>
            <a:pPr>
              <a:buNone/>
            </a:pPr>
            <a:r>
              <a:rPr lang="es-ES" sz="1600" dirty="0" smtClean="0">
                <a:solidFill>
                  <a:schemeClr val="accent1">
                    <a:lumMod val="75000"/>
                  </a:schemeClr>
                </a:solidFill>
              </a:rPr>
              <a:t>	</a:t>
            </a:r>
            <a:r>
              <a:rPr lang="es-ES" sz="1600" dirty="0" smtClean="0">
                <a:solidFill>
                  <a:schemeClr val="accent1">
                    <a:lumMod val="75000"/>
                  </a:schemeClr>
                </a:solidFill>
              </a:rPr>
              <a:t>				En sucesivas diapositivas veremos los mapas de </a:t>
            </a:r>
          </a:p>
          <a:p>
            <a:pPr>
              <a:buNone/>
            </a:pPr>
            <a:r>
              <a:rPr lang="es-ES" sz="1600" dirty="0" smtClean="0">
                <a:solidFill>
                  <a:schemeClr val="accent1">
                    <a:lumMod val="75000"/>
                  </a:schemeClr>
                </a:solidFill>
              </a:rPr>
              <a:t>	</a:t>
            </a:r>
            <a:r>
              <a:rPr lang="es-ES" sz="1600" dirty="0" smtClean="0">
                <a:solidFill>
                  <a:schemeClr val="accent1">
                    <a:lumMod val="75000"/>
                  </a:schemeClr>
                </a:solidFill>
              </a:rPr>
              <a:t>				procesos de cada una de las actividades </a:t>
            </a:r>
          </a:p>
          <a:p>
            <a:pPr>
              <a:buNone/>
            </a:pPr>
            <a:r>
              <a:rPr lang="es-ES" sz="1600" dirty="0" smtClean="0">
                <a:solidFill>
                  <a:schemeClr val="accent1">
                    <a:lumMod val="75000"/>
                  </a:schemeClr>
                </a:solidFill>
              </a:rPr>
              <a:t>	</a:t>
            </a:r>
            <a:r>
              <a:rPr lang="es-ES" sz="1600" dirty="0" smtClean="0">
                <a:solidFill>
                  <a:schemeClr val="accent1">
                    <a:lumMod val="75000"/>
                  </a:schemeClr>
                </a:solidFill>
              </a:rPr>
              <a:t>				principales a las que se dedica nuestra empresa.</a:t>
            </a:r>
          </a:p>
          <a:p>
            <a:pPr>
              <a:buNone/>
            </a:pPr>
            <a:r>
              <a:rPr lang="es-ES" sz="1600" dirty="0" smtClean="0">
                <a:solidFill>
                  <a:schemeClr val="accent1">
                    <a:lumMod val="75000"/>
                  </a:schemeClr>
                </a:solidFill>
              </a:rPr>
              <a:t>	</a:t>
            </a:r>
            <a:r>
              <a:rPr lang="es-ES" sz="1600" dirty="0" smtClean="0">
                <a:solidFill>
                  <a:schemeClr val="accent1">
                    <a:lumMod val="75000"/>
                  </a:schemeClr>
                </a:solidFill>
              </a:rPr>
              <a:t>			</a:t>
            </a:r>
            <a:endParaRPr lang="es-ES" sz="1100" dirty="0">
              <a:solidFill>
                <a:schemeClr val="accent1">
                  <a:lumMod val="75000"/>
                </a:schemeClr>
              </a:solidFill>
            </a:endParaRPr>
          </a:p>
        </p:txBody>
      </p:sp>
      <p:pic>
        <p:nvPicPr>
          <p:cNvPr id="35" name="34 Imagen" descr="Imagen1.png"/>
          <p:cNvPicPr>
            <a:picLocks noChangeAspect="1"/>
          </p:cNvPicPr>
          <p:nvPr/>
        </p:nvPicPr>
        <p:blipFill>
          <a:blip r:embed="rId2"/>
          <a:stretch>
            <a:fillRect/>
          </a:stretch>
        </p:blipFill>
        <p:spPr>
          <a:xfrm>
            <a:off x="0" y="0"/>
            <a:ext cx="3224518" cy="1298341"/>
          </a:xfrm>
          <a:prstGeom prst="rect">
            <a:avLst/>
          </a:prstGeom>
        </p:spPr>
      </p:pic>
      <p:pic>
        <p:nvPicPr>
          <p:cNvPr id="36" name="35 Imagen" descr="MapaProcesosG.jpg"/>
          <p:cNvPicPr>
            <a:picLocks noChangeAspect="1"/>
          </p:cNvPicPr>
          <p:nvPr/>
        </p:nvPicPr>
        <p:blipFill>
          <a:blip r:embed="rId3"/>
          <a:stretch>
            <a:fillRect/>
          </a:stretch>
        </p:blipFill>
        <p:spPr>
          <a:xfrm>
            <a:off x="357158" y="1571612"/>
            <a:ext cx="3575719" cy="4786346"/>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214422"/>
            <a:ext cx="8401080" cy="5214974"/>
          </a:xfrm>
        </p:spPr>
        <p:txBody>
          <a:bodyPr/>
          <a:lstStyle/>
          <a:p>
            <a:pPr>
              <a:buNone/>
            </a:pPr>
            <a:r>
              <a:rPr lang="es-ES" b="1" dirty="0" smtClean="0">
                <a:solidFill>
                  <a:schemeClr val="accent1">
                    <a:lumMod val="75000"/>
                  </a:schemeClr>
                </a:solidFill>
              </a:rPr>
              <a:t>			MAPA DE PROCESOS (II)</a:t>
            </a:r>
          </a:p>
          <a:p>
            <a:pPr>
              <a:buNone/>
            </a:pPr>
            <a:r>
              <a:rPr lang="es-ES" b="1" dirty="0" smtClean="0">
                <a:solidFill>
                  <a:schemeClr val="accent1">
                    <a:lumMod val="75000"/>
                  </a:schemeClr>
                </a:solidFill>
              </a:rPr>
              <a:t>	</a:t>
            </a:r>
            <a:r>
              <a:rPr lang="es-ES" b="1" dirty="0" smtClean="0">
                <a:solidFill>
                  <a:schemeClr val="accent1">
                    <a:lumMod val="75000"/>
                  </a:schemeClr>
                </a:solidFill>
              </a:rPr>
              <a:t>				</a:t>
            </a:r>
            <a:r>
              <a:rPr lang="es-ES" sz="1600" b="1" dirty="0" smtClean="0">
                <a:solidFill>
                  <a:schemeClr val="accent1">
                    <a:lumMod val="75000"/>
                  </a:schemeClr>
                </a:solidFill>
              </a:rPr>
              <a:t>	</a:t>
            </a:r>
            <a:r>
              <a:rPr lang="es-ES" sz="1600" dirty="0" smtClean="0">
                <a:solidFill>
                  <a:schemeClr val="accent1">
                    <a:lumMod val="75000"/>
                  </a:schemeClr>
                </a:solidFill>
              </a:rPr>
              <a:t>Este </a:t>
            </a:r>
            <a:r>
              <a:rPr lang="es-ES" sz="1600" dirty="0" err="1" smtClean="0">
                <a:solidFill>
                  <a:schemeClr val="accent1">
                    <a:lumMod val="75000"/>
                  </a:schemeClr>
                </a:solidFill>
              </a:rPr>
              <a:t>organígrafo</a:t>
            </a:r>
            <a:r>
              <a:rPr lang="es-ES" sz="1600" dirty="0" smtClean="0">
                <a:solidFill>
                  <a:schemeClr val="accent1">
                    <a:lumMod val="75000"/>
                  </a:schemeClr>
                </a:solidFill>
              </a:rPr>
              <a:t> se correspondería</a:t>
            </a:r>
          </a:p>
          <a:p>
            <a:pPr>
              <a:buNone/>
            </a:pPr>
            <a:r>
              <a:rPr lang="es-ES" sz="1600" dirty="0" smtClean="0">
                <a:solidFill>
                  <a:schemeClr val="accent1">
                    <a:lumMod val="75000"/>
                  </a:schemeClr>
                </a:solidFill>
              </a:rPr>
              <a:t>	</a:t>
            </a:r>
            <a:r>
              <a:rPr lang="es-ES" sz="1600" dirty="0" smtClean="0">
                <a:solidFill>
                  <a:schemeClr val="accent1">
                    <a:lumMod val="75000"/>
                  </a:schemeClr>
                </a:solidFill>
              </a:rPr>
              <a:t>					con el mantenimiento de los </a:t>
            </a:r>
          </a:p>
          <a:p>
            <a:pPr>
              <a:buNone/>
            </a:pPr>
            <a:r>
              <a:rPr lang="es-ES" sz="1600" dirty="0" smtClean="0">
                <a:solidFill>
                  <a:schemeClr val="accent1">
                    <a:lumMod val="75000"/>
                  </a:schemeClr>
                </a:solidFill>
              </a:rPr>
              <a:t>	</a:t>
            </a:r>
            <a:r>
              <a:rPr lang="es-ES" sz="1600" dirty="0" smtClean="0">
                <a:solidFill>
                  <a:schemeClr val="accent1">
                    <a:lumMod val="75000"/>
                  </a:schemeClr>
                </a:solidFill>
              </a:rPr>
              <a:t>					</a:t>
            </a:r>
            <a:r>
              <a:rPr lang="es-ES" sz="1600" dirty="0" err="1" smtClean="0">
                <a:solidFill>
                  <a:schemeClr val="accent1">
                    <a:lumMod val="75000"/>
                  </a:schemeClr>
                </a:solidFill>
              </a:rPr>
              <a:t>helicopteros</a:t>
            </a:r>
            <a:r>
              <a:rPr lang="es-ES" sz="1600" dirty="0" smtClean="0">
                <a:solidFill>
                  <a:schemeClr val="accent1">
                    <a:lumMod val="75000"/>
                  </a:schemeClr>
                </a:solidFill>
              </a:rPr>
              <a:t> una vez que tengan que</a:t>
            </a:r>
          </a:p>
          <a:p>
            <a:pPr>
              <a:buNone/>
            </a:pPr>
            <a:r>
              <a:rPr lang="es-ES" sz="1600" dirty="0" smtClean="0">
                <a:solidFill>
                  <a:schemeClr val="accent1">
                    <a:lumMod val="75000"/>
                  </a:schemeClr>
                </a:solidFill>
              </a:rPr>
              <a:t>	</a:t>
            </a:r>
            <a:r>
              <a:rPr lang="es-ES" sz="1600" dirty="0" smtClean="0">
                <a:solidFill>
                  <a:schemeClr val="accent1">
                    <a:lumMod val="75000"/>
                  </a:schemeClr>
                </a:solidFill>
              </a:rPr>
              <a:t>					pasar alguna inspección o revisión.</a:t>
            </a:r>
            <a:endParaRPr lang="es-ES" dirty="0" smtClean="0">
              <a:solidFill>
                <a:schemeClr val="accent1">
                  <a:lumMod val="75000"/>
                </a:schemeClr>
              </a:solidFill>
            </a:endParaRPr>
          </a:p>
          <a:p>
            <a:pPr>
              <a:buNone/>
            </a:pPr>
            <a:endParaRPr lang="es-ES" b="1" dirty="0" smtClean="0">
              <a:solidFill>
                <a:schemeClr val="accent1">
                  <a:lumMod val="75000"/>
                </a:schemeClr>
              </a:solidFill>
            </a:endParaRPr>
          </a:p>
          <a:p>
            <a:pPr>
              <a:buNone/>
            </a:pPr>
            <a:endParaRPr lang="es-ES" sz="1600" b="1" dirty="0">
              <a:solidFill>
                <a:schemeClr val="accent1">
                  <a:lumMod val="75000"/>
                </a:schemeClr>
              </a:solidFill>
            </a:endParaRPr>
          </a:p>
        </p:txBody>
      </p:sp>
      <p:pic>
        <p:nvPicPr>
          <p:cNvPr id="5" name="4 Imagen" descr="Imagen1.png"/>
          <p:cNvPicPr>
            <a:picLocks noChangeAspect="1"/>
          </p:cNvPicPr>
          <p:nvPr/>
        </p:nvPicPr>
        <p:blipFill>
          <a:blip r:embed="rId2"/>
          <a:stretch>
            <a:fillRect/>
          </a:stretch>
        </p:blipFill>
        <p:spPr>
          <a:xfrm>
            <a:off x="0" y="0"/>
            <a:ext cx="3224518" cy="1298341"/>
          </a:xfrm>
          <a:prstGeom prst="rect">
            <a:avLst/>
          </a:prstGeom>
        </p:spPr>
      </p:pic>
      <p:pic>
        <p:nvPicPr>
          <p:cNvPr id="6" name="5 Imagen" descr="Gestión+M...jpg"/>
          <p:cNvPicPr>
            <a:picLocks noChangeAspect="1"/>
          </p:cNvPicPr>
          <p:nvPr/>
        </p:nvPicPr>
        <p:blipFill>
          <a:blip r:embed="rId3"/>
          <a:stretch>
            <a:fillRect/>
          </a:stretch>
        </p:blipFill>
        <p:spPr>
          <a:xfrm>
            <a:off x="428596" y="1857364"/>
            <a:ext cx="3771667" cy="470027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00100" y="1643050"/>
            <a:ext cx="7429552" cy="4857784"/>
          </a:xfrm>
        </p:spPr>
        <p:txBody>
          <a:bodyPr>
            <a:normAutofit fontScale="85000" lnSpcReduction="20000"/>
          </a:bodyPr>
          <a:lstStyle/>
          <a:p>
            <a:r>
              <a:rPr lang="es-ES" dirty="0" smtClean="0">
                <a:solidFill>
                  <a:schemeClr val="accent1">
                    <a:lumMod val="75000"/>
                  </a:schemeClr>
                </a:solidFill>
                <a:latin typeface="+mj-lt"/>
              </a:rPr>
              <a:t>INDICE</a:t>
            </a:r>
          </a:p>
          <a:p>
            <a:pPr algn="l"/>
            <a:endParaRPr lang="es-ES" sz="1200" b="1" dirty="0" smtClean="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		1.-DESCRIPCION DE LA EMPRESA.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-Un poco de historia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-Actividades a las que se dedica.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-Características</a:t>
            </a:r>
          </a:p>
          <a:p>
            <a:pPr algn="l"/>
            <a:endParaRPr lang="es-ES" sz="1600" b="1" dirty="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		2.-ELEMENTOS ESTRUCTURALES.</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-Organigrama.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-Estructura formal.</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-Análisis de los valores  organizacionales.</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-Outsourcing.</a:t>
            </a:r>
          </a:p>
          <a:p>
            <a:pPr algn="l"/>
            <a:endParaRPr lang="es-ES" sz="1600" b="1" dirty="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		3.-FACTORES DE CONTINGENCIA.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-Análisis sociológico.</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-Análisis del entorno.</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-Análisis de tecnología</a:t>
            </a:r>
          </a:p>
          <a:p>
            <a:pPr algn="l"/>
            <a:endParaRPr lang="es-ES" sz="1600" b="1" dirty="0" smtClean="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		4.-CONFIGURACION ORGANIZATIVA.</a:t>
            </a:r>
          </a:p>
          <a:p>
            <a:pPr algn="l"/>
            <a:r>
              <a:rPr lang="es-ES" sz="1600" b="1" dirty="0" smtClean="0">
                <a:solidFill>
                  <a:schemeClr val="accent1">
                    <a:lumMod val="75000"/>
                  </a:schemeClr>
                </a:solidFill>
                <a:latin typeface="+mj-lt"/>
                <a:ea typeface="Verdana" pitchFamily="34" charset="0"/>
                <a:cs typeface="Verdana" pitchFamily="34" charset="0"/>
              </a:rPr>
              <a:t>		</a:t>
            </a:r>
          </a:p>
          <a:p>
            <a:pPr algn="l"/>
            <a:r>
              <a:rPr lang="es-ES" sz="1600" b="1" dirty="0" smtClean="0">
                <a:solidFill>
                  <a:schemeClr val="accent1">
                    <a:lumMod val="75000"/>
                  </a:schemeClr>
                </a:solidFill>
                <a:latin typeface="+mj-lt"/>
                <a:ea typeface="Verdana" pitchFamily="34" charset="0"/>
                <a:cs typeface="Verdana" pitchFamily="34" charset="0"/>
              </a:rPr>
              <a:t>		5.-BIBLIOGRAFÍA</a:t>
            </a:r>
          </a:p>
        </p:txBody>
      </p:sp>
      <p:pic>
        <p:nvPicPr>
          <p:cNvPr id="8" name="7 Imagen" descr="flecha_azul.gif"/>
          <p:cNvPicPr>
            <a:picLocks noChangeAspect="1"/>
          </p:cNvPicPr>
          <p:nvPr/>
        </p:nvPicPr>
        <p:blipFill>
          <a:blip r:embed="rId2"/>
          <a:stretch>
            <a:fillRect/>
          </a:stretch>
        </p:blipFill>
        <p:spPr>
          <a:xfrm>
            <a:off x="1500166" y="2500306"/>
            <a:ext cx="1214446" cy="447675"/>
          </a:xfrm>
          <a:prstGeom prst="rect">
            <a:avLst/>
          </a:prstGeom>
          <a:noFill/>
          <a:ln>
            <a:solidFill>
              <a:schemeClr val="accent1"/>
            </a:solidFill>
          </a:ln>
        </p:spPr>
      </p:pic>
      <p:pic>
        <p:nvPicPr>
          <p:cNvPr id="4" name="3 Imagen" descr="Imagen1.png"/>
          <p:cNvPicPr>
            <a:picLocks noChangeAspect="1"/>
          </p:cNvPicPr>
          <p:nvPr/>
        </p:nvPicPr>
        <p:blipFill>
          <a:blip r:embed="rId3"/>
          <a:stretch>
            <a:fillRect/>
          </a:stretch>
        </p:blipFill>
        <p:spPr>
          <a:xfrm>
            <a:off x="0" y="0"/>
            <a:ext cx="3224518" cy="129834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58" y="1214422"/>
            <a:ext cx="8358246" cy="5357850"/>
          </a:xfrm>
        </p:spPr>
        <p:txBody>
          <a:bodyPr/>
          <a:lstStyle/>
          <a:p>
            <a:pPr>
              <a:buNone/>
            </a:pPr>
            <a:r>
              <a:rPr lang="es-ES" b="1" dirty="0" smtClean="0">
                <a:solidFill>
                  <a:schemeClr val="accent1">
                    <a:lumMod val="75000"/>
                  </a:schemeClr>
                </a:solidFill>
              </a:rPr>
              <a:t>			MAPA DE PROCESOS(III)</a:t>
            </a:r>
          </a:p>
          <a:p>
            <a:pPr>
              <a:buNone/>
            </a:pPr>
            <a:r>
              <a:rPr lang="es-ES" b="1" dirty="0" smtClean="0">
                <a:solidFill>
                  <a:schemeClr val="accent1">
                    <a:lumMod val="75000"/>
                  </a:schemeClr>
                </a:solidFill>
              </a:rPr>
              <a:t>	</a:t>
            </a:r>
            <a:r>
              <a:rPr lang="es-ES" b="1" dirty="0" smtClean="0">
                <a:solidFill>
                  <a:schemeClr val="accent1">
                    <a:lumMod val="75000"/>
                  </a:schemeClr>
                </a:solidFill>
              </a:rPr>
              <a:t>				</a:t>
            </a:r>
            <a:r>
              <a:rPr lang="es-ES" sz="1600" dirty="0" smtClean="0">
                <a:solidFill>
                  <a:schemeClr val="accent1">
                    <a:lumMod val="75000"/>
                  </a:schemeClr>
                </a:solidFill>
              </a:rPr>
              <a:t>Este mapa de procesos se correspondería con</a:t>
            </a:r>
          </a:p>
          <a:p>
            <a:pPr>
              <a:buNone/>
            </a:pPr>
            <a:r>
              <a:rPr lang="es-ES" sz="1600" dirty="0" smtClean="0">
                <a:solidFill>
                  <a:schemeClr val="accent1">
                    <a:lumMod val="75000"/>
                  </a:schemeClr>
                </a:solidFill>
              </a:rPr>
              <a:t>	</a:t>
            </a:r>
            <a:r>
              <a:rPr lang="es-ES" sz="1600" dirty="0" smtClean="0">
                <a:solidFill>
                  <a:schemeClr val="accent1">
                    <a:lumMod val="75000"/>
                  </a:schemeClr>
                </a:solidFill>
              </a:rPr>
              <a:t>				la actividad de volar un </a:t>
            </a:r>
            <a:r>
              <a:rPr lang="es-ES" sz="1600" dirty="0" err="1" smtClean="0">
                <a:solidFill>
                  <a:schemeClr val="accent1">
                    <a:lumMod val="75000"/>
                  </a:schemeClr>
                </a:solidFill>
              </a:rPr>
              <a:t>helicoptero</a:t>
            </a:r>
            <a:r>
              <a:rPr lang="es-ES" sz="1600" dirty="0" smtClean="0">
                <a:solidFill>
                  <a:schemeClr val="accent1">
                    <a:lumMod val="75000"/>
                  </a:schemeClr>
                </a:solidFill>
              </a:rPr>
              <a:t> ya sea </a:t>
            </a:r>
          </a:p>
          <a:p>
            <a:pPr>
              <a:buNone/>
            </a:pPr>
            <a:r>
              <a:rPr lang="es-ES" sz="1600" dirty="0" smtClean="0">
                <a:solidFill>
                  <a:schemeClr val="accent1">
                    <a:lumMod val="75000"/>
                  </a:schemeClr>
                </a:solidFill>
              </a:rPr>
              <a:t>	</a:t>
            </a:r>
            <a:r>
              <a:rPr lang="es-ES" sz="1600" dirty="0" smtClean="0">
                <a:solidFill>
                  <a:schemeClr val="accent1">
                    <a:lumMod val="75000"/>
                  </a:schemeClr>
                </a:solidFill>
              </a:rPr>
              <a:t>				extinguiendo un incendio, alguna emergencia</a:t>
            </a:r>
          </a:p>
          <a:p>
            <a:pPr>
              <a:buNone/>
            </a:pPr>
            <a:r>
              <a:rPr lang="es-ES" sz="1600" dirty="0" smtClean="0">
                <a:solidFill>
                  <a:schemeClr val="accent1">
                    <a:lumMod val="75000"/>
                  </a:schemeClr>
                </a:solidFill>
              </a:rPr>
              <a:t>	</a:t>
            </a:r>
            <a:r>
              <a:rPr lang="es-ES" sz="1600" dirty="0" smtClean="0">
                <a:solidFill>
                  <a:schemeClr val="accent1">
                    <a:lumMod val="75000"/>
                  </a:schemeClr>
                </a:solidFill>
              </a:rPr>
              <a:t>				sanitaria o aerotaxi</a:t>
            </a:r>
            <a:r>
              <a:rPr lang="es-ES" sz="1600" b="1" dirty="0" smtClean="0">
                <a:solidFill>
                  <a:schemeClr val="accent1">
                    <a:lumMod val="75000"/>
                  </a:schemeClr>
                </a:solidFill>
              </a:rPr>
              <a:t>.</a:t>
            </a:r>
            <a:endParaRPr lang="es-ES" b="1" dirty="0">
              <a:solidFill>
                <a:schemeClr val="accent1">
                  <a:lumMod val="75000"/>
                </a:schemeClr>
              </a:solidFill>
            </a:endParaRPr>
          </a:p>
        </p:txBody>
      </p:sp>
      <p:pic>
        <p:nvPicPr>
          <p:cNvPr id="5" name="4 Imagen" descr="Imagen1.png"/>
          <p:cNvPicPr>
            <a:picLocks noChangeAspect="1"/>
          </p:cNvPicPr>
          <p:nvPr/>
        </p:nvPicPr>
        <p:blipFill>
          <a:blip r:embed="rId2"/>
          <a:stretch>
            <a:fillRect/>
          </a:stretch>
        </p:blipFill>
        <p:spPr>
          <a:xfrm>
            <a:off x="0" y="0"/>
            <a:ext cx="3224518" cy="1298341"/>
          </a:xfrm>
          <a:prstGeom prst="rect">
            <a:avLst/>
          </a:prstGeom>
        </p:spPr>
      </p:pic>
      <p:pic>
        <p:nvPicPr>
          <p:cNvPr id="6" name="5 Imagen" descr="Vuelo.jpg"/>
          <p:cNvPicPr>
            <a:picLocks noChangeAspect="1"/>
          </p:cNvPicPr>
          <p:nvPr/>
        </p:nvPicPr>
        <p:blipFill>
          <a:blip r:embed="rId3"/>
          <a:stretch>
            <a:fillRect/>
          </a:stretch>
        </p:blipFill>
        <p:spPr>
          <a:xfrm>
            <a:off x="428596" y="1714487"/>
            <a:ext cx="3357586" cy="4932915"/>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00100" y="1643050"/>
            <a:ext cx="7429552" cy="4857784"/>
          </a:xfrm>
        </p:spPr>
        <p:txBody>
          <a:bodyPr>
            <a:normAutofit fontScale="85000" lnSpcReduction="20000"/>
          </a:bodyPr>
          <a:lstStyle/>
          <a:p>
            <a:r>
              <a:rPr lang="es-ES" dirty="0" smtClean="0">
                <a:solidFill>
                  <a:schemeClr val="accent1">
                    <a:lumMod val="75000"/>
                  </a:schemeClr>
                </a:solidFill>
                <a:latin typeface="+mj-lt"/>
              </a:rPr>
              <a:t>INDICE</a:t>
            </a:r>
          </a:p>
          <a:p>
            <a:pPr algn="l"/>
            <a:endParaRPr lang="es-ES" sz="1200" b="1" dirty="0" smtClean="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		1.-DESCRIPCION DE LA EMPRESA.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-Un poco de historia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-Actividades a las que se dedica.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-Características</a:t>
            </a:r>
          </a:p>
          <a:p>
            <a:pPr algn="l"/>
            <a:endParaRPr lang="es-ES" sz="1600" b="1" dirty="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		2.-ELEMENTOS ESTRUCTURALES.</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-Organigrama.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-Estructura formal.</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-Análisis de los valores  organizacionales.</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-Outsourcing.</a:t>
            </a:r>
          </a:p>
          <a:p>
            <a:pPr algn="l"/>
            <a:endParaRPr lang="es-ES" sz="1600" b="1" dirty="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		3.-FACTORES DE CONTINGENCIA.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-Análisis sociológico.</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-Análisis del entorno.</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-Análisis de tecnología</a:t>
            </a:r>
          </a:p>
          <a:p>
            <a:pPr algn="l"/>
            <a:endParaRPr lang="es-ES" sz="1600" b="1" dirty="0" smtClean="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		4.-CONFIGURACION ORGANIZATIVA.</a:t>
            </a:r>
          </a:p>
          <a:p>
            <a:pPr algn="l"/>
            <a:r>
              <a:rPr lang="es-ES" sz="1600" b="1" dirty="0" smtClean="0">
                <a:solidFill>
                  <a:schemeClr val="accent1">
                    <a:lumMod val="75000"/>
                  </a:schemeClr>
                </a:solidFill>
                <a:latin typeface="+mj-lt"/>
                <a:ea typeface="Verdana" pitchFamily="34" charset="0"/>
                <a:cs typeface="Verdana" pitchFamily="34" charset="0"/>
              </a:rPr>
              <a:t>		</a:t>
            </a:r>
          </a:p>
          <a:p>
            <a:pPr algn="l"/>
            <a:r>
              <a:rPr lang="es-ES" sz="1600" b="1" dirty="0" smtClean="0">
                <a:solidFill>
                  <a:schemeClr val="accent1">
                    <a:lumMod val="75000"/>
                  </a:schemeClr>
                </a:solidFill>
                <a:latin typeface="+mj-lt"/>
                <a:ea typeface="Verdana" pitchFamily="34" charset="0"/>
                <a:cs typeface="Verdana" pitchFamily="34" charset="0"/>
              </a:rPr>
              <a:t>		5.-BIBLIOGRAFÍA</a:t>
            </a:r>
          </a:p>
        </p:txBody>
      </p:sp>
      <p:pic>
        <p:nvPicPr>
          <p:cNvPr id="8" name="7 Imagen" descr="flecha_azul.gif"/>
          <p:cNvPicPr>
            <a:picLocks noChangeAspect="1"/>
          </p:cNvPicPr>
          <p:nvPr/>
        </p:nvPicPr>
        <p:blipFill>
          <a:blip r:embed="rId2"/>
          <a:stretch>
            <a:fillRect/>
          </a:stretch>
        </p:blipFill>
        <p:spPr>
          <a:xfrm>
            <a:off x="1357290" y="4857760"/>
            <a:ext cx="1214446" cy="447675"/>
          </a:xfrm>
          <a:prstGeom prst="rect">
            <a:avLst/>
          </a:prstGeom>
          <a:noFill/>
          <a:ln>
            <a:solidFill>
              <a:schemeClr val="accent1"/>
            </a:solidFill>
          </a:ln>
        </p:spPr>
      </p:pic>
      <p:pic>
        <p:nvPicPr>
          <p:cNvPr id="4" name="3 Imagen" descr="Imagen1.png"/>
          <p:cNvPicPr>
            <a:picLocks noChangeAspect="1"/>
          </p:cNvPicPr>
          <p:nvPr/>
        </p:nvPicPr>
        <p:blipFill>
          <a:blip r:embed="rId3"/>
          <a:stretch>
            <a:fillRect/>
          </a:stretch>
        </p:blipFill>
        <p:spPr>
          <a:xfrm>
            <a:off x="0" y="0"/>
            <a:ext cx="3224518" cy="129834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600200"/>
            <a:ext cx="8329642" cy="4686320"/>
          </a:xfrm>
        </p:spPr>
        <p:txBody>
          <a:bodyPr/>
          <a:lstStyle/>
          <a:p>
            <a:pPr>
              <a:buNone/>
            </a:pPr>
            <a:r>
              <a:rPr lang="es-ES" dirty="0" smtClean="0">
                <a:solidFill>
                  <a:schemeClr val="accent1">
                    <a:lumMod val="75000"/>
                  </a:schemeClr>
                </a:solidFill>
              </a:rPr>
              <a:t>	3.- FACTORES DE CONTIGENCIA:</a:t>
            </a:r>
          </a:p>
          <a:p>
            <a:pPr>
              <a:buNone/>
            </a:pPr>
            <a:endParaRPr lang="es-ES" sz="2800" dirty="0" smtClean="0">
              <a:solidFill>
                <a:schemeClr val="accent1">
                  <a:lumMod val="75000"/>
                </a:schemeClr>
              </a:solidFill>
            </a:endParaRPr>
          </a:p>
          <a:p>
            <a:pPr>
              <a:buNone/>
            </a:pPr>
            <a:endParaRPr lang="es-ES" sz="1600" dirty="0" smtClean="0">
              <a:solidFill>
                <a:schemeClr val="accent1">
                  <a:lumMod val="75000"/>
                </a:schemeClr>
              </a:solidFill>
            </a:endParaRPr>
          </a:p>
          <a:p>
            <a:pPr lvl="3">
              <a:buFont typeface="Arial" pitchFamily="34" charset="0"/>
              <a:buChar char="•"/>
            </a:pPr>
            <a:r>
              <a:rPr lang="es-ES" dirty="0" smtClean="0">
                <a:solidFill>
                  <a:schemeClr val="accent1">
                    <a:lumMod val="75000"/>
                  </a:schemeClr>
                </a:solidFill>
              </a:rPr>
              <a:t>	Análisis sociológico</a:t>
            </a:r>
          </a:p>
          <a:p>
            <a:pPr lvl="3">
              <a:buFont typeface="Arial" pitchFamily="34" charset="0"/>
              <a:buChar char="•"/>
            </a:pPr>
            <a:endParaRPr lang="es-ES" dirty="0" smtClean="0">
              <a:solidFill>
                <a:schemeClr val="accent1">
                  <a:lumMod val="75000"/>
                </a:schemeClr>
              </a:solidFill>
            </a:endParaRPr>
          </a:p>
          <a:p>
            <a:pPr lvl="3">
              <a:buFont typeface="Arial" pitchFamily="34" charset="0"/>
              <a:buChar char="•"/>
            </a:pPr>
            <a:r>
              <a:rPr lang="es-ES" dirty="0" smtClean="0">
                <a:solidFill>
                  <a:schemeClr val="accent1">
                    <a:lumMod val="75000"/>
                  </a:schemeClr>
                </a:solidFill>
              </a:rPr>
              <a:t>    </a:t>
            </a:r>
            <a:r>
              <a:rPr lang="es-ES" dirty="0" err="1" smtClean="0">
                <a:solidFill>
                  <a:schemeClr val="accent1">
                    <a:lumMod val="75000"/>
                  </a:schemeClr>
                </a:solidFill>
              </a:rPr>
              <a:t>Analisis</a:t>
            </a:r>
            <a:r>
              <a:rPr lang="es-ES" dirty="0" smtClean="0">
                <a:solidFill>
                  <a:schemeClr val="accent1">
                    <a:lumMod val="75000"/>
                  </a:schemeClr>
                </a:solidFill>
              </a:rPr>
              <a:t> </a:t>
            </a:r>
            <a:r>
              <a:rPr lang="es-ES" dirty="0" err="1" smtClean="0">
                <a:solidFill>
                  <a:schemeClr val="accent1">
                    <a:lumMod val="75000"/>
                  </a:schemeClr>
                </a:solidFill>
              </a:rPr>
              <a:t>politico</a:t>
            </a:r>
            <a:r>
              <a:rPr lang="es-ES" dirty="0" smtClean="0">
                <a:solidFill>
                  <a:schemeClr val="accent1">
                    <a:lumMod val="75000"/>
                  </a:schemeClr>
                </a:solidFill>
              </a:rPr>
              <a:t>-legal</a:t>
            </a:r>
          </a:p>
          <a:p>
            <a:pPr lvl="2">
              <a:buNone/>
            </a:pPr>
            <a:endParaRPr lang="es-ES" dirty="0" smtClean="0">
              <a:solidFill>
                <a:schemeClr val="accent1">
                  <a:lumMod val="75000"/>
                </a:schemeClr>
              </a:solidFill>
            </a:endParaRPr>
          </a:p>
          <a:p>
            <a:pPr lvl="3">
              <a:buFont typeface="Arial" pitchFamily="34" charset="0"/>
              <a:buChar char="•"/>
            </a:pPr>
            <a:r>
              <a:rPr lang="es-ES" dirty="0" smtClean="0">
                <a:solidFill>
                  <a:schemeClr val="accent1">
                    <a:lumMod val="75000"/>
                  </a:schemeClr>
                </a:solidFill>
              </a:rPr>
              <a:t>	Análisis de la tecnología</a:t>
            </a:r>
          </a:p>
          <a:p>
            <a:pPr lvl="2"/>
            <a:endParaRPr lang="es-ES" dirty="0" smtClean="0">
              <a:solidFill>
                <a:schemeClr val="accent1">
                  <a:lumMod val="75000"/>
                </a:schemeClr>
              </a:solidFill>
            </a:endParaRPr>
          </a:p>
          <a:p>
            <a:pPr lvl="3">
              <a:buFont typeface="Arial" pitchFamily="34" charset="0"/>
              <a:buChar char="•"/>
            </a:pPr>
            <a:r>
              <a:rPr lang="es-ES" dirty="0" smtClean="0">
                <a:solidFill>
                  <a:schemeClr val="accent1">
                    <a:lumMod val="75000"/>
                  </a:schemeClr>
                </a:solidFill>
              </a:rPr>
              <a:t>	Análisis del entorno</a:t>
            </a:r>
          </a:p>
          <a:p>
            <a:pPr lvl="2"/>
            <a:endParaRPr lang="es-ES" sz="1600" dirty="0" smtClean="0">
              <a:solidFill>
                <a:schemeClr val="accent1">
                  <a:lumMod val="75000"/>
                </a:schemeClr>
              </a:solidFill>
            </a:endParaRPr>
          </a:p>
          <a:p>
            <a:pPr>
              <a:buNone/>
            </a:pPr>
            <a:endParaRPr lang="es-ES" dirty="0">
              <a:solidFill>
                <a:schemeClr val="accent1">
                  <a:lumMod val="75000"/>
                </a:schemeClr>
              </a:solidFill>
            </a:endParaRPr>
          </a:p>
        </p:txBody>
      </p:sp>
      <p:pic>
        <p:nvPicPr>
          <p:cNvPr id="3" name="2 Imagen" descr="Imagen1.png"/>
          <p:cNvPicPr>
            <a:picLocks noChangeAspect="1"/>
          </p:cNvPicPr>
          <p:nvPr/>
        </p:nvPicPr>
        <p:blipFill>
          <a:blip r:embed="rId2"/>
          <a:stretch>
            <a:fillRect/>
          </a:stretch>
        </p:blipFill>
        <p:spPr>
          <a:xfrm>
            <a:off x="0" y="0"/>
            <a:ext cx="3224518" cy="1298341"/>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600200"/>
            <a:ext cx="8401080" cy="4525963"/>
          </a:xfrm>
        </p:spPr>
        <p:txBody>
          <a:bodyPr>
            <a:normAutofit/>
          </a:bodyPr>
          <a:lstStyle/>
          <a:p>
            <a:pPr>
              <a:buNone/>
            </a:pPr>
            <a:r>
              <a:rPr lang="es-ES" dirty="0" smtClean="0">
                <a:solidFill>
                  <a:schemeClr val="accent1">
                    <a:lumMod val="75000"/>
                  </a:schemeClr>
                </a:solidFill>
              </a:rPr>
              <a:t>			</a:t>
            </a:r>
            <a:r>
              <a:rPr lang="es-ES" b="1" dirty="0" smtClean="0">
                <a:solidFill>
                  <a:schemeClr val="accent1">
                    <a:lumMod val="75000"/>
                  </a:schemeClr>
                </a:solidFill>
              </a:rPr>
              <a:t>ANALISIS SOCIOCULTURALES.</a:t>
            </a:r>
          </a:p>
          <a:p>
            <a:pPr>
              <a:buNone/>
            </a:pPr>
            <a:endParaRPr lang="es-ES" sz="1600" b="1" dirty="0" smtClean="0">
              <a:solidFill>
                <a:schemeClr val="accent1">
                  <a:lumMod val="75000"/>
                </a:schemeClr>
              </a:solidFill>
            </a:endParaRPr>
          </a:p>
          <a:p>
            <a:pPr>
              <a:buNone/>
            </a:pPr>
            <a:r>
              <a:rPr lang="es-ES" sz="1600" b="1" dirty="0" smtClean="0">
                <a:solidFill>
                  <a:schemeClr val="accent1">
                    <a:lumMod val="75000"/>
                  </a:schemeClr>
                </a:solidFill>
              </a:rPr>
              <a:t>La sede de la empresa se encuentra en el término municipal de Palma de Río(Córdoba), una</a:t>
            </a:r>
          </a:p>
          <a:p>
            <a:pPr>
              <a:buNone/>
            </a:pPr>
            <a:r>
              <a:rPr lang="es-ES" sz="1600" b="1" dirty="0" smtClean="0">
                <a:solidFill>
                  <a:schemeClr val="accent1">
                    <a:lumMod val="75000"/>
                  </a:schemeClr>
                </a:solidFill>
              </a:rPr>
              <a:t>pequeña población de ,alrededor de, unos 20.000 habitantes.</a:t>
            </a:r>
          </a:p>
          <a:p>
            <a:pPr>
              <a:buNone/>
            </a:pPr>
            <a:r>
              <a:rPr lang="es-ES" sz="1600" b="1" dirty="0" smtClean="0">
                <a:solidFill>
                  <a:schemeClr val="accent1">
                    <a:lumMod val="75000"/>
                  </a:schemeClr>
                </a:solidFill>
              </a:rPr>
              <a:t>El regadío constituye la principal riqueza de la zona, pudiendo cultivarse multitud de productos,</a:t>
            </a:r>
          </a:p>
          <a:p>
            <a:pPr>
              <a:buNone/>
            </a:pPr>
            <a:r>
              <a:rPr lang="es-ES" sz="1600" b="1" dirty="0" smtClean="0">
                <a:solidFill>
                  <a:schemeClr val="accent1">
                    <a:lumMod val="75000"/>
                  </a:schemeClr>
                </a:solidFill>
              </a:rPr>
              <a:t>de entre los que destaca de forma notable la naranja.</a:t>
            </a:r>
          </a:p>
          <a:p>
            <a:pPr>
              <a:buNone/>
            </a:pPr>
            <a:r>
              <a:rPr lang="es-ES" sz="1600" b="1" dirty="0" smtClean="0">
                <a:solidFill>
                  <a:schemeClr val="accent1">
                    <a:lumMod val="75000"/>
                  </a:schemeClr>
                </a:solidFill>
              </a:rPr>
              <a:t>En la actualidad, son la transformación en zumo y la exportación los dos destinos mayoritarios </a:t>
            </a:r>
          </a:p>
          <a:p>
            <a:pPr>
              <a:buNone/>
            </a:pPr>
            <a:r>
              <a:rPr lang="es-ES" sz="1600" b="1" dirty="0" smtClean="0">
                <a:solidFill>
                  <a:schemeClr val="accent1">
                    <a:lumMod val="75000"/>
                  </a:schemeClr>
                </a:solidFill>
              </a:rPr>
              <a:t>de la producción de naranjas en esta región.</a:t>
            </a:r>
          </a:p>
          <a:p>
            <a:pPr>
              <a:buNone/>
            </a:pPr>
            <a:r>
              <a:rPr lang="es-ES" sz="1600" b="1" dirty="0" smtClean="0">
                <a:solidFill>
                  <a:schemeClr val="accent1">
                    <a:lumMod val="75000"/>
                  </a:schemeClr>
                </a:solidFill>
              </a:rPr>
              <a:t>La transformación, se ha visto favorecida por una política de fomento, por parte de la UE,</a:t>
            </a:r>
          </a:p>
          <a:p>
            <a:pPr>
              <a:buNone/>
            </a:pPr>
            <a:r>
              <a:rPr lang="es-ES" sz="1600" b="1" dirty="0" smtClean="0">
                <a:solidFill>
                  <a:schemeClr val="accent1">
                    <a:lumMod val="75000"/>
                  </a:schemeClr>
                </a:solidFill>
              </a:rPr>
              <a:t> de la transformación de la naranja en zumo (R (CE) 1169/97 de la Comisión de </a:t>
            </a:r>
          </a:p>
          <a:p>
            <a:pPr>
              <a:buNone/>
            </a:pPr>
            <a:r>
              <a:rPr lang="es-ES" sz="1600" b="1" dirty="0" smtClean="0">
                <a:solidFill>
                  <a:schemeClr val="accent1">
                    <a:lumMod val="75000"/>
                  </a:schemeClr>
                </a:solidFill>
              </a:rPr>
              <a:t>26/06/97). En este Reglamento se aprueba pagar una cantidad (9.98 ECUs/100 Kg para la </a:t>
            </a:r>
          </a:p>
          <a:p>
            <a:pPr>
              <a:buNone/>
            </a:pPr>
            <a:r>
              <a:rPr lang="es-ES" sz="1600" b="1" dirty="0" smtClean="0">
                <a:solidFill>
                  <a:schemeClr val="accent1">
                    <a:lumMod val="75000"/>
                  </a:schemeClr>
                </a:solidFill>
              </a:rPr>
              <a:t>campaña 98/99) a los productores que vendan su producción a una empresa transformadora. </a:t>
            </a:r>
            <a:endParaRPr lang="es-ES" sz="1600" dirty="0" smtClean="0">
              <a:solidFill>
                <a:schemeClr val="accent1">
                  <a:lumMod val="75000"/>
                </a:schemeClr>
              </a:solidFill>
            </a:endParaRPr>
          </a:p>
          <a:p>
            <a:pPr>
              <a:buNone/>
            </a:pPr>
            <a:r>
              <a:rPr lang="es-ES" sz="1600" b="1" dirty="0" smtClean="0"/>
              <a:t/>
            </a:r>
            <a:br>
              <a:rPr lang="es-ES" sz="1600" b="1" dirty="0" smtClean="0"/>
            </a:br>
            <a:endParaRPr lang="es-ES" sz="1600" dirty="0" smtClean="0"/>
          </a:p>
          <a:p>
            <a:pPr>
              <a:buNone/>
            </a:pPr>
            <a:endParaRPr lang="es-ES" sz="1600" b="1" dirty="0" smtClean="0">
              <a:solidFill>
                <a:schemeClr val="accent1">
                  <a:lumMod val="75000"/>
                </a:schemeClr>
              </a:solidFill>
            </a:endParaRPr>
          </a:p>
          <a:p>
            <a:pPr>
              <a:buNone/>
            </a:pPr>
            <a:endParaRPr lang="es-ES" sz="1600" b="1" dirty="0" smtClean="0">
              <a:solidFill>
                <a:schemeClr val="accent1">
                  <a:lumMod val="75000"/>
                </a:schemeClr>
              </a:solidFill>
            </a:endParaRPr>
          </a:p>
          <a:p>
            <a:pPr>
              <a:buNone/>
            </a:pPr>
            <a:endParaRPr lang="es-ES" sz="1600" b="1" dirty="0" smtClean="0">
              <a:solidFill>
                <a:schemeClr val="accent1">
                  <a:lumMod val="75000"/>
                </a:schemeClr>
              </a:solidFill>
            </a:endParaRPr>
          </a:p>
          <a:p>
            <a:pPr>
              <a:buNone/>
            </a:pPr>
            <a:endParaRPr lang="es-ES" sz="1600" b="1" dirty="0" smtClean="0">
              <a:solidFill>
                <a:schemeClr val="accent1">
                  <a:lumMod val="75000"/>
                </a:schemeClr>
              </a:solidFill>
            </a:endParaRPr>
          </a:p>
          <a:p>
            <a:pPr>
              <a:buNone/>
            </a:pPr>
            <a:endParaRPr lang="es-ES" b="1" dirty="0">
              <a:solidFill>
                <a:schemeClr val="accent1">
                  <a:lumMod val="75000"/>
                </a:schemeClr>
              </a:solidFill>
            </a:endParaRPr>
          </a:p>
        </p:txBody>
      </p:sp>
      <p:pic>
        <p:nvPicPr>
          <p:cNvPr id="3" name="2 Imagen" descr="Imagen1.png"/>
          <p:cNvPicPr>
            <a:picLocks noChangeAspect="1"/>
          </p:cNvPicPr>
          <p:nvPr/>
        </p:nvPicPr>
        <p:blipFill>
          <a:blip r:embed="rId2"/>
          <a:stretch>
            <a:fillRect/>
          </a:stretch>
        </p:blipFill>
        <p:spPr>
          <a:xfrm>
            <a:off x="0" y="0"/>
            <a:ext cx="3224518" cy="1298341"/>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600200"/>
            <a:ext cx="8401080" cy="4525963"/>
          </a:xfrm>
        </p:spPr>
        <p:txBody>
          <a:bodyPr/>
          <a:lstStyle/>
          <a:p>
            <a:pPr>
              <a:buNone/>
            </a:pPr>
            <a:r>
              <a:rPr lang="es-ES" b="1" dirty="0" smtClean="0">
                <a:solidFill>
                  <a:schemeClr val="accent1">
                    <a:lumMod val="75000"/>
                  </a:schemeClr>
                </a:solidFill>
              </a:rPr>
              <a:t>			ANALISIS POLITICO-LEGAL</a:t>
            </a:r>
          </a:p>
          <a:p>
            <a:pPr>
              <a:buNone/>
            </a:pPr>
            <a:endParaRPr lang="es-ES" sz="1600" b="1" dirty="0" smtClean="0">
              <a:solidFill>
                <a:schemeClr val="accent1">
                  <a:lumMod val="75000"/>
                </a:schemeClr>
              </a:solidFill>
            </a:endParaRPr>
          </a:p>
          <a:p>
            <a:pPr>
              <a:buNone/>
            </a:pPr>
            <a:r>
              <a:rPr lang="es-ES" sz="1600" b="1" dirty="0" smtClean="0">
                <a:solidFill>
                  <a:schemeClr val="accent1">
                    <a:lumMod val="75000"/>
                  </a:schemeClr>
                </a:solidFill>
              </a:rPr>
              <a:t>En el sistema fiscal español, las sociedades anónimas ,como </a:t>
            </a:r>
            <a:r>
              <a:rPr lang="es-ES" sz="1600" b="1" dirty="0" err="1" smtClean="0">
                <a:solidFill>
                  <a:schemeClr val="accent1">
                    <a:lumMod val="75000"/>
                  </a:schemeClr>
                </a:solidFill>
              </a:rPr>
              <a:t>Faasa</a:t>
            </a:r>
            <a:r>
              <a:rPr lang="es-ES" sz="1600" b="1" dirty="0" smtClean="0">
                <a:solidFill>
                  <a:schemeClr val="accent1">
                    <a:lumMod val="75000"/>
                  </a:schemeClr>
                </a:solidFill>
              </a:rPr>
              <a:t> </a:t>
            </a:r>
            <a:r>
              <a:rPr lang="es-ES" sz="1600" b="1" dirty="0" err="1" smtClean="0">
                <a:solidFill>
                  <a:schemeClr val="accent1">
                    <a:lumMod val="75000"/>
                  </a:schemeClr>
                </a:solidFill>
              </a:rPr>
              <a:t>Aviacion</a:t>
            </a:r>
            <a:r>
              <a:rPr lang="es-ES" sz="1600" b="1" dirty="0" smtClean="0">
                <a:solidFill>
                  <a:schemeClr val="accent1">
                    <a:lumMod val="75000"/>
                  </a:schemeClr>
                </a:solidFill>
              </a:rPr>
              <a:t>, tributan</a:t>
            </a:r>
          </a:p>
          <a:p>
            <a:pPr>
              <a:buNone/>
            </a:pPr>
            <a:r>
              <a:rPr lang="es-ES" sz="1600" b="1" dirty="0" smtClean="0">
                <a:solidFill>
                  <a:schemeClr val="accent1">
                    <a:lumMod val="75000"/>
                  </a:schemeClr>
                </a:solidFill>
              </a:rPr>
              <a:t>con el llamado “Impuesto de Sociedades” y éstas sociedades no pueden acogerse al </a:t>
            </a:r>
          </a:p>
          <a:p>
            <a:pPr>
              <a:buNone/>
            </a:pPr>
            <a:r>
              <a:rPr lang="es-ES" sz="1600" b="1" dirty="0" smtClean="0">
                <a:solidFill>
                  <a:schemeClr val="accent1">
                    <a:lumMod val="75000"/>
                  </a:schemeClr>
                </a:solidFill>
              </a:rPr>
              <a:t>Régimen Simplificado ni al del Recargo de Equivalencia del Impuesto sobre el Valor Añadido.</a:t>
            </a:r>
          </a:p>
          <a:p>
            <a:pPr>
              <a:buNone/>
            </a:pPr>
            <a:r>
              <a:rPr lang="es-ES" sz="1600" b="1" dirty="0" smtClean="0">
                <a:solidFill>
                  <a:schemeClr val="accent1">
                    <a:lumMod val="75000"/>
                  </a:schemeClr>
                </a:solidFill>
              </a:rPr>
              <a:t>El tipo aplicable en el Impuesto de Sociedades es el 35 por 100.</a:t>
            </a:r>
            <a:endParaRPr lang="es-ES" sz="1600" b="1" dirty="0">
              <a:solidFill>
                <a:schemeClr val="accent1">
                  <a:lumMod val="75000"/>
                </a:schemeClr>
              </a:solidFill>
            </a:endParaRPr>
          </a:p>
        </p:txBody>
      </p:sp>
      <p:pic>
        <p:nvPicPr>
          <p:cNvPr id="2050" name="Picture 2" descr="C:\Program Files\Microsoft Office\MEDIA\CAGCAT10\j0222021.wmf"/>
          <p:cNvPicPr>
            <a:picLocks noChangeAspect="1" noChangeArrowheads="1"/>
          </p:cNvPicPr>
          <p:nvPr/>
        </p:nvPicPr>
        <p:blipFill>
          <a:blip r:embed="rId2">
            <a:duotone>
              <a:prstClr val="black"/>
              <a:schemeClr val="accent1">
                <a:tint val="45000"/>
                <a:satMod val="400000"/>
              </a:schemeClr>
            </a:duotone>
          </a:blip>
          <a:srcRect/>
          <a:stretch>
            <a:fillRect/>
          </a:stretch>
        </p:blipFill>
        <p:spPr bwMode="auto">
          <a:xfrm>
            <a:off x="3286116" y="3857628"/>
            <a:ext cx="2071702" cy="2079147"/>
          </a:xfrm>
          <a:prstGeom prst="rect">
            <a:avLst/>
          </a:prstGeom>
          <a:noFill/>
          <a:ln>
            <a:noFill/>
          </a:ln>
        </p:spPr>
      </p:pic>
      <p:pic>
        <p:nvPicPr>
          <p:cNvPr id="4" name="3 Imagen" descr="Imagen1.png"/>
          <p:cNvPicPr>
            <a:picLocks noChangeAspect="1"/>
          </p:cNvPicPr>
          <p:nvPr/>
        </p:nvPicPr>
        <p:blipFill>
          <a:blip r:embed="rId3"/>
          <a:stretch>
            <a:fillRect/>
          </a:stretch>
        </p:blipFill>
        <p:spPr>
          <a:xfrm>
            <a:off x="0" y="0"/>
            <a:ext cx="3224518" cy="1298341"/>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600200"/>
            <a:ext cx="8401080" cy="4757758"/>
          </a:xfrm>
        </p:spPr>
        <p:txBody>
          <a:bodyPr/>
          <a:lstStyle/>
          <a:p>
            <a:pPr>
              <a:buNone/>
            </a:pPr>
            <a:r>
              <a:rPr lang="es-ES" b="1" dirty="0" smtClean="0">
                <a:solidFill>
                  <a:schemeClr val="accent1">
                    <a:lumMod val="75000"/>
                  </a:schemeClr>
                </a:solidFill>
              </a:rPr>
              <a:t>			ANALISIS DE LA TECNOLOGIA	</a:t>
            </a:r>
          </a:p>
          <a:p>
            <a:pPr>
              <a:buNone/>
            </a:pPr>
            <a:endParaRPr lang="es-ES" sz="1600" b="1" dirty="0" smtClean="0">
              <a:solidFill>
                <a:schemeClr val="accent1">
                  <a:lumMod val="75000"/>
                </a:schemeClr>
              </a:solidFill>
            </a:endParaRPr>
          </a:p>
          <a:p>
            <a:pPr>
              <a:buNone/>
            </a:pPr>
            <a:r>
              <a:rPr lang="es-ES" sz="1600" b="1" dirty="0" smtClean="0">
                <a:solidFill>
                  <a:schemeClr val="accent1">
                    <a:lumMod val="75000"/>
                  </a:schemeClr>
                </a:solidFill>
              </a:rPr>
              <a:t>La tecnología utilizada en el sector de la extinción de incendios es de muy alto coste y, se basa</a:t>
            </a:r>
          </a:p>
          <a:p>
            <a:pPr>
              <a:buNone/>
            </a:pPr>
            <a:r>
              <a:rPr lang="es-ES" sz="1600" b="1" dirty="0" smtClean="0">
                <a:solidFill>
                  <a:schemeClr val="accent1">
                    <a:lumMod val="75000"/>
                  </a:schemeClr>
                </a:solidFill>
              </a:rPr>
              <a:t>fundamentalmente, en el uso de helicópteros para apoyar la lucha contra el incendio.</a:t>
            </a:r>
          </a:p>
          <a:p>
            <a:pPr>
              <a:buNone/>
            </a:pPr>
            <a:r>
              <a:rPr lang="es-ES" sz="1600" b="1" dirty="0" smtClean="0">
                <a:solidFill>
                  <a:schemeClr val="accent1">
                    <a:lumMod val="75000"/>
                  </a:schemeClr>
                </a:solidFill>
              </a:rPr>
              <a:t>Como hemos dicho antes, éstos helicópteros tienen un coste económico alto a lo que hay </a:t>
            </a:r>
          </a:p>
          <a:p>
            <a:pPr>
              <a:buNone/>
            </a:pPr>
            <a:r>
              <a:rPr lang="es-ES" sz="1600" b="1" dirty="0" smtClean="0">
                <a:solidFill>
                  <a:schemeClr val="accent1">
                    <a:lumMod val="75000"/>
                  </a:schemeClr>
                </a:solidFill>
              </a:rPr>
              <a:t>que sumarle unos conocimientos técnicos altos y muchas horas de vuelo para poder pilotar </a:t>
            </a:r>
          </a:p>
          <a:p>
            <a:pPr>
              <a:buNone/>
            </a:pPr>
            <a:r>
              <a:rPr lang="es-ES" sz="1600" b="1" dirty="0" smtClean="0">
                <a:solidFill>
                  <a:schemeClr val="accent1">
                    <a:lumMod val="75000"/>
                  </a:schemeClr>
                </a:solidFill>
              </a:rPr>
              <a:t>dicho aparato.</a:t>
            </a:r>
          </a:p>
          <a:p>
            <a:pPr>
              <a:buNone/>
            </a:pPr>
            <a:r>
              <a:rPr lang="es-ES" sz="1600" b="1" dirty="0" smtClean="0">
                <a:solidFill>
                  <a:schemeClr val="accent1">
                    <a:lumMod val="75000"/>
                  </a:schemeClr>
                </a:solidFill>
              </a:rPr>
              <a:t>Por otro lado, los sistemas informáticos utilizados por Faasa Aviación son bastante avanzados.</a:t>
            </a:r>
          </a:p>
          <a:p>
            <a:pPr>
              <a:buNone/>
            </a:pPr>
            <a:endParaRPr lang="es-ES" sz="1600" b="1" dirty="0" smtClean="0">
              <a:solidFill>
                <a:schemeClr val="accent1">
                  <a:lumMod val="75000"/>
                </a:schemeClr>
              </a:solidFill>
            </a:endParaRPr>
          </a:p>
          <a:p>
            <a:pPr>
              <a:buNone/>
            </a:pPr>
            <a:r>
              <a:rPr lang="es-ES" sz="1600" b="1" dirty="0" smtClean="0"/>
              <a:t/>
            </a:r>
            <a:br>
              <a:rPr lang="es-ES" sz="1600" b="1" dirty="0" smtClean="0"/>
            </a:br>
            <a:endParaRPr lang="es-ES" sz="1600" dirty="0" smtClean="0"/>
          </a:p>
          <a:p>
            <a:pPr>
              <a:buNone/>
            </a:pPr>
            <a:endParaRPr lang="es-ES" sz="1600" b="1" dirty="0">
              <a:solidFill>
                <a:schemeClr val="accent1">
                  <a:lumMod val="75000"/>
                </a:schemeClr>
              </a:solidFill>
            </a:endParaRPr>
          </a:p>
        </p:txBody>
      </p:sp>
      <p:pic>
        <p:nvPicPr>
          <p:cNvPr id="8" name="Picture 11" descr="BS00580_"/>
          <p:cNvPicPr>
            <a:picLocks noChangeAspect="1" noChangeArrowheads="1"/>
          </p:cNvPicPr>
          <p:nvPr/>
        </p:nvPicPr>
        <p:blipFill>
          <a:blip r:embed="rId2"/>
          <a:srcRect/>
          <a:stretch>
            <a:fillRect/>
          </a:stretch>
        </p:blipFill>
        <p:spPr bwMode="auto">
          <a:xfrm>
            <a:off x="3428992" y="4286256"/>
            <a:ext cx="2514600" cy="2117725"/>
          </a:xfrm>
          <a:prstGeom prst="rect">
            <a:avLst/>
          </a:prstGeom>
          <a:noFill/>
        </p:spPr>
      </p:pic>
      <p:pic>
        <p:nvPicPr>
          <p:cNvPr id="4" name="3 Imagen" descr="Imagen1.png"/>
          <p:cNvPicPr>
            <a:picLocks noChangeAspect="1"/>
          </p:cNvPicPr>
          <p:nvPr/>
        </p:nvPicPr>
        <p:blipFill>
          <a:blip r:embed="rId3"/>
          <a:stretch>
            <a:fillRect/>
          </a:stretch>
        </p:blipFill>
        <p:spPr>
          <a:xfrm>
            <a:off x="0" y="0"/>
            <a:ext cx="3224518" cy="1298341"/>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600200"/>
            <a:ext cx="8472518" cy="4829195"/>
          </a:xfrm>
        </p:spPr>
        <p:txBody>
          <a:bodyPr/>
          <a:lstStyle/>
          <a:p>
            <a:pPr>
              <a:buNone/>
            </a:pPr>
            <a:r>
              <a:rPr lang="es-ES" b="1" dirty="0" smtClean="0">
                <a:solidFill>
                  <a:schemeClr val="accent1">
                    <a:lumMod val="75000"/>
                  </a:schemeClr>
                </a:solidFill>
              </a:rPr>
              <a:t>			ANALISIS DEL ENTORNO</a:t>
            </a:r>
            <a:endParaRPr lang="es-ES" b="1" dirty="0">
              <a:solidFill>
                <a:schemeClr val="accent1">
                  <a:lumMod val="75000"/>
                </a:schemeClr>
              </a:solidFill>
            </a:endParaRPr>
          </a:p>
        </p:txBody>
      </p:sp>
      <p:graphicFrame>
        <p:nvGraphicFramePr>
          <p:cNvPr id="5" name="4 Tabla"/>
          <p:cNvGraphicFramePr>
            <a:graphicFrameLocks noGrp="1"/>
          </p:cNvGraphicFramePr>
          <p:nvPr/>
        </p:nvGraphicFramePr>
        <p:xfrm>
          <a:off x="357158" y="2714620"/>
          <a:ext cx="8572560" cy="2357454"/>
        </p:xfrm>
        <a:graphic>
          <a:graphicData uri="http://schemas.openxmlformats.org/drawingml/2006/table">
            <a:tbl>
              <a:tblPr firstRow="1" bandRow="1">
                <a:tableStyleId>{638B1855-1B75-4FBE-930C-398BA8C253C6}</a:tableStyleId>
              </a:tblPr>
              <a:tblGrid>
                <a:gridCol w="1714512"/>
                <a:gridCol w="1643074"/>
                <a:gridCol w="1714512"/>
                <a:gridCol w="1857388"/>
                <a:gridCol w="1643074"/>
              </a:tblGrid>
              <a:tr h="600079">
                <a:tc>
                  <a:txBody>
                    <a:bodyPr/>
                    <a:lstStyle/>
                    <a:p>
                      <a:endParaRPr lang="es-ES" dirty="0"/>
                    </a:p>
                  </a:txBody>
                  <a:tcPr/>
                </a:tc>
                <a:tc>
                  <a:txBody>
                    <a:bodyPr/>
                    <a:lstStyle/>
                    <a:p>
                      <a:r>
                        <a:rPr lang="es-ES" dirty="0" smtClean="0">
                          <a:solidFill>
                            <a:schemeClr val="accent1">
                              <a:lumMod val="75000"/>
                            </a:schemeClr>
                          </a:solidFill>
                        </a:rPr>
                        <a:t>HOSTILIDAD</a:t>
                      </a:r>
                      <a:endParaRPr lang="es-ES" dirty="0">
                        <a:solidFill>
                          <a:schemeClr val="accent1">
                            <a:lumMod val="75000"/>
                          </a:schemeClr>
                        </a:solidFill>
                      </a:endParaRPr>
                    </a:p>
                  </a:txBody>
                  <a:tcPr/>
                </a:tc>
                <a:tc>
                  <a:txBody>
                    <a:bodyPr/>
                    <a:lstStyle/>
                    <a:p>
                      <a:r>
                        <a:rPr lang="es-ES" dirty="0" smtClean="0">
                          <a:solidFill>
                            <a:schemeClr val="accent1">
                              <a:lumMod val="75000"/>
                            </a:schemeClr>
                          </a:solidFill>
                        </a:rPr>
                        <a:t>AMBIGÜEDAD</a:t>
                      </a:r>
                      <a:endParaRPr lang="es-ES" dirty="0">
                        <a:solidFill>
                          <a:schemeClr val="accent1">
                            <a:lumMod val="75000"/>
                          </a:schemeClr>
                        </a:solidFill>
                      </a:endParaRPr>
                    </a:p>
                  </a:txBody>
                  <a:tcPr/>
                </a:tc>
                <a:tc>
                  <a:txBody>
                    <a:bodyPr/>
                    <a:lstStyle/>
                    <a:p>
                      <a:r>
                        <a:rPr lang="es-ES" dirty="0" smtClean="0">
                          <a:solidFill>
                            <a:schemeClr val="accent1">
                              <a:lumMod val="75000"/>
                            </a:schemeClr>
                          </a:solidFill>
                        </a:rPr>
                        <a:t>INCERTIDUMBRE</a:t>
                      </a:r>
                      <a:endParaRPr lang="es-ES" dirty="0">
                        <a:solidFill>
                          <a:schemeClr val="accent1">
                            <a:lumMod val="75000"/>
                          </a:schemeClr>
                        </a:solidFill>
                      </a:endParaRPr>
                    </a:p>
                  </a:txBody>
                  <a:tcPr/>
                </a:tc>
                <a:tc>
                  <a:txBody>
                    <a:bodyPr/>
                    <a:lstStyle/>
                    <a:p>
                      <a:r>
                        <a:rPr lang="es-ES" dirty="0" smtClean="0">
                          <a:solidFill>
                            <a:schemeClr val="accent1">
                              <a:lumMod val="75000"/>
                            </a:schemeClr>
                          </a:solidFill>
                        </a:rPr>
                        <a:t> COMPLEJIDAD</a:t>
                      </a:r>
                      <a:endParaRPr lang="es-ES" dirty="0">
                        <a:solidFill>
                          <a:schemeClr val="accent1">
                            <a:lumMod val="75000"/>
                          </a:schemeClr>
                        </a:solidFill>
                      </a:endParaRPr>
                    </a:p>
                  </a:txBody>
                  <a:tcPr/>
                </a:tc>
              </a:tr>
              <a:tr h="400053">
                <a:tc>
                  <a:txBody>
                    <a:bodyPr/>
                    <a:lstStyle/>
                    <a:p>
                      <a:r>
                        <a:rPr lang="es-ES" b="1" dirty="0" smtClean="0">
                          <a:solidFill>
                            <a:schemeClr val="accent1">
                              <a:lumMod val="75000"/>
                            </a:schemeClr>
                          </a:solidFill>
                        </a:rPr>
                        <a:t>PROVEEDORES</a:t>
                      </a:r>
                      <a:endParaRPr lang="es-ES" b="1" dirty="0">
                        <a:solidFill>
                          <a:schemeClr val="accent1">
                            <a:lumMod val="75000"/>
                          </a:schemeClr>
                        </a:solidFill>
                      </a:endParaRPr>
                    </a:p>
                  </a:txBody>
                  <a:tcPr/>
                </a:tc>
                <a:tc>
                  <a:txBody>
                    <a:bodyPr/>
                    <a:lstStyle/>
                    <a:p>
                      <a:r>
                        <a:rPr lang="es-ES" sz="1800" b="1" i="1" dirty="0" smtClean="0">
                          <a:solidFill>
                            <a:srgbClr val="FFFF00"/>
                          </a:solidFill>
                        </a:rPr>
                        <a:t>       MEDIA</a:t>
                      </a:r>
                      <a:endParaRPr lang="es-ES" sz="1800" b="1" i="1" dirty="0">
                        <a:solidFill>
                          <a:srgbClr val="FFFF00"/>
                        </a:solidFill>
                      </a:endParaRPr>
                    </a:p>
                  </a:txBody>
                  <a:tcPr/>
                </a:tc>
                <a:tc>
                  <a:txBody>
                    <a:bodyPr/>
                    <a:lstStyle/>
                    <a:p>
                      <a:r>
                        <a:rPr lang="es-ES" sz="1800" b="1" i="1" dirty="0" smtClean="0">
                          <a:solidFill>
                            <a:srgbClr val="FFFF00"/>
                          </a:solidFill>
                        </a:rPr>
                        <a:t>         </a:t>
                      </a:r>
                      <a:r>
                        <a:rPr lang="es-ES" sz="1800" b="1" i="1" dirty="0" smtClean="0">
                          <a:solidFill>
                            <a:srgbClr val="00B050"/>
                          </a:solidFill>
                        </a:rPr>
                        <a:t>BAJA</a:t>
                      </a:r>
                    </a:p>
                  </a:txBody>
                  <a:tcPr/>
                </a:tc>
                <a:tc>
                  <a:txBody>
                    <a:bodyPr/>
                    <a:lstStyle/>
                    <a:p>
                      <a:r>
                        <a:rPr lang="es-ES" sz="1800" b="1" i="1" dirty="0" smtClean="0">
                          <a:solidFill>
                            <a:srgbClr val="FF0000"/>
                          </a:solidFill>
                        </a:rPr>
                        <a:t>          ALTA</a:t>
                      </a:r>
                      <a:endParaRPr lang="es-ES" sz="1800" b="1" i="1" dirty="0">
                        <a:solidFill>
                          <a:srgbClr val="FF0000"/>
                        </a:solidFill>
                      </a:endParaRPr>
                    </a:p>
                  </a:txBody>
                  <a:tcPr/>
                </a:tc>
                <a:tc>
                  <a:txBody>
                    <a:bodyPr/>
                    <a:lstStyle/>
                    <a:p>
                      <a:r>
                        <a:rPr lang="es-ES" sz="1800" b="1" i="1" dirty="0" smtClean="0">
                          <a:solidFill>
                            <a:srgbClr val="FFFF00"/>
                          </a:solidFill>
                        </a:rPr>
                        <a:t>       MEDIA</a:t>
                      </a:r>
                      <a:endParaRPr lang="es-ES" sz="1800" b="1" i="1" dirty="0">
                        <a:solidFill>
                          <a:srgbClr val="FFFF00"/>
                        </a:solidFill>
                      </a:endParaRPr>
                    </a:p>
                  </a:txBody>
                  <a:tcPr/>
                </a:tc>
              </a:tr>
              <a:tr h="428628">
                <a:tc>
                  <a:txBody>
                    <a:bodyPr/>
                    <a:lstStyle/>
                    <a:p>
                      <a:r>
                        <a:rPr lang="es-ES" b="1" dirty="0" smtClean="0">
                          <a:solidFill>
                            <a:schemeClr val="accent1">
                              <a:lumMod val="75000"/>
                            </a:schemeClr>
                          </a:solidFill>
                        </a:rPr>
                        <a:t>CLIENTES</a:t>
                      </a:r>
                      <a:endParaRPr lang="es-ES" b="1" dirty="0">
                        <a:solidFill>
                          <a:schemeClr val="accent1">
                            <a:lumMod val="75000"/>
                          </a:schemeClr>
                        </a:solidFill>
                      </a:endParaRPr>
                    </a:p>
                  </a:txBody>
                  <a:tcPr/>
                </a:tc>
                <a:tc>
                  <a:txBody>
                    <a:bodyPr/>
                    <a:lstStyle/>
                    <a:p>
                      <a:r>
                        <a:rPr lang="es-ES" sz="1800" b="1" i="1" dirty="0" smtClean="0">
                          <a:solidFill>
                            <a:srgbClr val="FFFF00"/>
                          </a:solidFill>
                        </a:rPr>
                        <a:t>         </a:t>
                      </a:r>
                      <a:r>
                        <a:rPr lang="es-ES" sz="1800" b="1" i="1" dirty="0" smtClean="0">
                          <a:solidFill>
                            <a:srgbClr val="00B050"/>
                          </a:solidFill>
                        </a:rPr>
                        <a:t>BAJA</a:t>
                      </a:r>
                      <a:endParaRPr lang="es-ES" sz="1800" b="1" i="1" dirty="0">
                        <a:solidFill>
                          <a:srgbClr val="00B050"/>
                        </a:solidFill>
                      </a:endParaRPr>
                    </a:p>
                  </a:txBody>
                  <a:tcPr/>
                </a:tc>
                <a:tc>
                  <a:txBody>
                    <a:bodyPr/>
                    <a:lstStyle/>
                    <a:p>
                      <a:r>
                        <a:rPr lang="es-ES" sz="1800" b="1" i="1" dirty="0" smtClean="0">
                          <a:solidFill>
                            <a:srgbClr val="FFFF00"/>
                          </a:solidFill>
                        </a:rPr>
                        <a:t>        MEDIA</a:t>
                      </a:r>
                      <a:endParaRPr lang="es-ES" sz="1800" b="1" i="1" dirty="0">
                        <a:solidFill>
                          <a:srgbClr val="FFFF00"/>
                        </a:solidFill>
                      </a:endParaRPr>
                    </a:p>
                  </a:txBody>
                  <a:tcPr/>
                </a:tc>
                <a:tc>
                  <a:txBody>
                    <a:bodyPr/>
                    <a:lstStyle/>
                    <a:p>
                      <a:r>
                        <a:rPr lang="es-ES" sz="1800" b="1" i="1" dirty="0" smtClean="0">
                          <a:solidFill>
                            <a:srgbClr val="FFFF00"/>
                          </a:solidFill>
                        </a:rPr>
                        <a:t>        MEDIA</a:t>
                      </a:r>
                      <a:endParaRPr lang="es-ES" sz="1800" b="1" i="1" dirty="0">
                        <a:solidFill>
                          <a:srgbClr val="FFFF00"/>
                        </a:solidFill>
                      </a:endParaRPr>
                    </a:p>
                  </a:txBody>
                  <a:tcPr/>
                </a:tc>
                <a:tc>
                  <a:txBody>
                    <a:bodyPr/>
                    <a:lstStyle/>
                    <a:p>
                      <a:r>
                        <a:rPr lang="es-ES" sz="1800" b="1" i="1" dirty="0" smtClean="0">
                          <a:solidFill>
                            <a:srgbClr val="FF0000"/>
                          </a:solidFill>
                        </a:rPr>
                        <a:t>         ALTA</a:t>
                      </a:r>
                      <a:endParaRPr lang="es-ES" sz="1800" b="1" i="1" dirty="0">
                        <a:solidFill>
                          <a:srgbClr val="FF0000"/>
                        </a:solidFill>
                      </a:endParaRPr>
                    </a:p>
                  </a:txBody>
                  <a:tcPr/>
                </a:tc>
              </a:tr>
              <a:tr h="451492">
                <a:tc>
                  <a:txBody>
                    <a:bodyPr/>
                    <a:lstStyle/>
                    <a:p>
                      <a:r>
                        <a:rPr lang="es-ES" b="1" dirty="0" smtClean="0">
                          <a:solidFill>
                            <a:schemeClr val="accent1">
                              <a:lumMod val="75000"/>
                            </a:schemeClr>
                          </a:solidFill>
                        </a:rPr>
                        <a:t>ESTADO</a:t>
                      </a:r>
                      <a:endParaRPr lang="es-ES" b="1" dirty="0">
                        <a:solidFill>
                          <a:schemeClr val="accent1">
                            <a:lumMod val="75000"/>
                          </a:schemeClr>
                        </a:solidFill>
                      </a:endParaRPr>
                    </a:p>
                  </a:txBody>
                  <a:tcPr/>
                </a:tc>
                <a:tc>
                  <a:txBody>
                    <a:bodyPr/>
                    <a:lstStyle/>
                    <a:p>
                      <a:r>
                        <a:rPr lang="es-ES" sz="1800" b="1" i="1" dirty="0" smtClean="0">
                          <a:solidFill>
                            <a:srgbClr val="FFFF00"/>
                          </a:solidFill>
                        </a:rPr>
                        <a:t>          </a:t>
                      </a:r>
                      <a:r>
                        <a:rPr lang="es-ES" sz="1800" b="1" i="1" dirty="0" smtClean="0">
                          <a:solidFill>
                            <a:srgbClr val="00B050"/>
                          </a:solidFill>
                        </a:rPr>
                        <a:t>BAJA</a:t>
                      </a:r>
                      <a:endParaRPr lang="es-ES" sz="1800" b="1" i="1" dirty="0">
                        <a:solidFill>
                          <a:srgbClr val="00B050"/>
                        </a:solidFill>
                      </a:endParaRPr>
                    </a:p>
                  </a:txBody>
                  <a:tcPr/>
                </a:tc>
                <a:tc>
                  <a:txBody>
                    <a:bodyPr/>
                    <a:lstStyle/>
                    <a:p>
                      <a:r>
                        <a:rPr lang="es-ES" sz="1800" b="1" i="1" dirty="0" smtClean="0">
                          <a:solidFill>
                            <a:srgbClr val="FFFF00"/>
                          </a:solidFill>
                        </a:rPr>
                        <a:t>         </a:t>
                      </a:r>
                      <a:r>
                        <a:rPr lang="es-ES" sz="1800" b="1" i="1" dirty="0" smtClean="0">
                          <a:solidFill>
                            <a:srgbClr val="00B050"/>
                          </a:solidFill>
                        </a:rPr>
                        <a:t>BAJA</a:t>
                      </a:r>
                      <a:endParaRPr lang="es-ES" sz="1800" b="1" i="1" dirty="0">
                        <a:solidFill>
                          <a:srgbClr val="00B050"/>
                        </a:solidFill>
                      </a:endParaRPr>
                    </a:p>
                  </a:txBody>
                  <a:tcPr/>
                </a:tc>
                <a:tc>
                  <a:txBody>
                    <a:bodyPr/>
                    <a:lstStyle/>
                    <a:p>
                      <a:r>
                        <a:rPr lang="es-ES" sz="1800" b="1" i="1" dirty="0" smtClean="0">
                          <a:solidFill>
                            <a:srgbClr val="00B050"/>
                          </a:solidFill>
                        </a:rPr>
                        <a:t>          BAJA</a:t>
                      </a:r>
                      <a:endParaRPr lang="es-ES" sz="1800" b="1" i="1" dirty="0">
                        <a:solidFill>
                          <a:srgbClr val="00B050"/>
                        </a:solidFill>
                      </a:endParaRPr>
                    </a:p>
                  </a:txBody>
                  <a:tcPr/>
                </a:tc>
                <a:tc>
                  <a:txBody>
                    <a:bodyPr/>
                    <a:lstStyle/>
                    <a:p>
                      <a:r>
                        <a:rPr lang="es-ES" sz="1800" b="1" i="1" dirty="0" smtClean="0">
                          <a:solidFill>
                            <a:srgbClr val="00B050"/>
                          </a:solidFill>
                        </a:rPr>
                        <a:t>         BAJA</a:t>
                      </a:r>
                      <a:endParaRPr lang="es-ES" sz="1800" b="1" i="1" dirty="0">
                        <a:solidFill>
                          <a:srgbClr val="00B050"/>
                        </a:solidFill>
                      </a:endParaRPr>
                    </a:p>
                  </a:txBody>
                  <a:tcPr/>
                </a:tc>
              </a:tr>
              <a:tr h="477202">
                <a:tc>
                  <a:txBody>
                    <a:bodyPr/>
                    <a:lstStyle/>
                    <a:p>
                      <a:r>
                        <a:rPr lang="es-ES" b="1" dirty="0" smtClean="0">
                          <a:solidFill>
                            <a:schemeClr val="accent1">
                              <a:lumMod val="75000"/>
                            </a:schemeClr>
                          </a:solidFill>
                        </a:rPr>
                        <a:t>COMPETIDORES</a:t>
                      </a:r>
                      <a:endParaRPr lang="es-ES" b="1" dirty="0">
                        <a:solidFill>
                          <a:schemeClr val="accent1">
                            <a:lumMod val="75000"/>
                          </a:schemeClr>
                        </a:solidFill>
                      </a:endParaRPr>
                    </a:p>
                  </a:txBody>
                  <a:tcPr/>
                </a:tc>
                <a:tc>
                  <a:txBody>
                    <a:bodyPr/>
                    <a:lstStyle/>
                    <a:p>
                      <a:r>
                        <a:rPr lang="es-ES" sz="1800" b="1" i="1" dirty="0" smtClean="0">
                          <a:solidFill>
                            <a:srgbClr val="FFFF00"/>
                          </a:solidFill>
                        </a:rPr>
                        <a:t>       MEDIA</a:t>
                      </a:r>
                      <a:endParaRPr lang="es-ES" sz="1800" b="1" i="1" dirty="0">
                        <a:solidFill>
                          <a:srgbClr val="FFFF00"/>
                        </a:solidFill>
                      </a:endParaRPr>
                    </a:p>
                  </a:txBody>
                  <a:tcPr/>
                </a:tc>
                <a:tc>
                  <a:txBody>
                    <a:bodyPr/>
                    <a:lstStyle/>
                    <a:p>
                      <a:r>
                        <a:rPr lang="es-ES" sz="1800" b="1" i="1" dirty="0" smtClean="0">
                          <a:solidFill>
                            <a:srgbClr val="FFFF00"/>
                          </a:solidFill>
                        </a:rPr>
                        <a:t>         MEDIA</a:t>
                      </a:r>
                      <a:endParaRPr lang="es-ES" sz="1800" b="1" i="1" dirty="0">
                        <a:solidFill>
                          <a:srgbClr val="FFFF00"/>
                        </a:solidFill>
                      </a:endParaRPr>
                    </a:p>
                  </a:txBody>
                  <a:tcPr/>
                </a:tc>
                <a:tc>
                  <a:txBody>
                    <a:bodyPr/>
                    <a:lstStyle/>
                    <a:p>
                      <a:r>
                        <a:rPr lang="es-ES" sz="1800" b="1" i="1" dirty="0" smtClean="0">
                          <a:solidFill>
                            <a:srgbClr val="00B050"/>
                          </a:solidFill>
                        </a:rPr>
                        <a:t>          BAJA</a:t>
                      </a:r>
                      <a:endParaRPr lang="es-ES" sz="1800" b="1" i="1" dirty="0">
                        <a:solidFill>
                          <a:srgbClr val="00B050"/>
                        </a:solidFill>
                      </a:endParaRPr>
                    </a:p>
                  </a:txBody>
                  <a:tcPr/>
                </a:tc>
                <a:tc>
                  <a:txBody>
                    <a:bodyPr/>
                    <a:lstStyle/>
                    <a:p>
                      <a:r>
                        <a:rPr lang="es-ES" sz="1800" b="1" i="1" dirty="0" smtClean="0">
                          <a:solidFill>
                            <a:srgbClr val="FFFF00"/>
                          </a:solidFill>
                        </a:rPr>
                        <a:t>        MEDIA</a:t>
                      </a:r>
                      <a:endParaRPr lang="es-ES" sz="1800" b="1" i="1" dirty="0">
                        <a:solidFill>
                          <a:srgbClr val="FFFF00"/>
                        </a:solidFill>
                      </a:endParaRPr>
                    </a:p>
                  </a:txBody>
                  <a:tcPr/>
                </a:tc>
              </a:tr>
            </a:tbl>
          </a:graphicData>
        </a:graphic>
      </p:graphicFrame>
      <p:pic>
        <p:nvPicPr>
          <p:cNvPr id="4" name="3 Imagen" descr="Imagen1.png"/>
          <p:cNvPicPr>
            <a:picLocks noChangeAspect="1"/>
          </p:cNvPicPr>
          <p:nvPr/>
        </p:nvPicPr>
        <p:blipFill>
          <a:blip r:embed="rId3"/>
          <a:stretch>
            <a:fillRect/>
          </a:stretch>
        </p:blipFill>
        <p:spPr>
          <a:xfrm>
            <a:off x="0" y="0"/>
            <a:ext cx="3224518" cy="1298341"/>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00100" y="1643050"/>
            <a:ext cx="7429552" cy="4857784"/>
          </a:xfrm>
        </p:spPr>
        <p:txBody>
          <a:bodyPr>
            <a:normAutofit fontScale="85000" lnSpcReduction="20000"/>
          </a:bodyPr>
          <a:lstStyle/>
          <a:p>
            <a:r>
              <a:rPr lang="es-ES" dirty="0" smtClean="0">
                <a:solidFill>
                  <a:schemeClr val="accent1">
                    <a:lumMod val="75000"/>
                  </a:schemeClr>
                </a:solidFill>
                <a:latin typeface="+mj-lt"/>
              </a:rPr>
              <a:t>INDICE</a:t>
            </a:r>
          </a:p>
          <a:p>
            <a:pPr algn="l"/>
            <a:endParaRPr lang="es-ES" sz="1200" b="1" dirty="0" smtClean="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		1.-DESCRIPCION DE LA EMPRESA.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-Un poco de historia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-Actividades a las que se dedica.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-Características</a:t>
            </a:r>
          </a:p>
          <a:p>
            <a:pPr algn="l"/>
            <a:endParaRPr lang="es-ES" sz="1600" b="1" dirty="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		2.-ELEMENTOS ESTRUCTURALES.</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-Organigrama.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-Estructura formal.</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-Análisis de los valores  organizacionales.</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-Outsourcing.</a:t>
            </a:r>
          </a:p>
          <a:p>
            <a:pPr algn="l"/>
            <a:endParaRPr lang="es-ES" sz="1600" b="1" dirty="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		3.-FACTORES DE CONTINGENCIA.</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-Análisis sociológico.</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-Análisis del entorno.</a:t>
            </a:r>
          </a:p>
          <a:p>
            <a:pPr algn="l"/>
            <a:r>
              <a:rPr lang="es-ES" sz="1600" b="1" dirty="0">
                <a:solidFill>
                  <a:schemeClr val="accent1">
                    <a:lumMod val="75000"/>
                  </a:schemeClr>
                </a:solidFill>
                <a:latin typeface="+mj-lt"/>
                <a:ea typeface="Verdana" pitchFamily="34" charset="0"/>
                <a:cs typeface="Verdana" pitchFamily="34" charset="0"/>
              </a:rPr>
              <a:t>	</a:t>
            </a:r>
            <a:r>
              <a:rPr lang="es-ES" sz="1600" b="1" dirty="0" smtClean="0">
                <a:solidFill>
                  <a:schemeClr val="accent1">
                    <a:lumMod val="75000"/>
                  </a:schemeClr>
                </a:solidFill>
                <a:latin typeface="+mj-lt"/>
                <a:ea typeface="Verdana" pitchFamily="34" charset="0"/>
                <a:cs typeface="Verdana" pitchFamily="34" charset="0"/>
              </a:rPr>
              <a:t>		-Análisis de tecnología</a:t>
            </a:r>
          </a:p>
          <a:p>
            <a:pPr algn="l"/>
            <a:endParaRPr lang="es-ES" sz="1600" b="1" dirty="0" smtClean="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		4.-CONFIGURACION ORGANIZATIVA.</a:t>
            </a:r>
          </a:p>
          <a:p>
            <a:pPr algn="l"/>
            <a:r>
              <a:rPr lang="es-ES" sz="1600" b="1" dirty="0" smtClean="0">
                <a:solidFill>
                  <a:schemeClr val="accent1">
                    <a:lumMod val="75000"/>
                  </a:schemeClr>
                </a:solidFill>
                <a:latin typeface="+mj-lt"/>
                <a:ea typeface="Verdana" pitchFamily="34" charset="0"/>
                <a:cs typeface="Verdana" pitchFamily="34" charset="0"/>
              </a:rPr>
              <a:t>		</a:t>
            </a:r>
          </a:p>
          <a:p>
            <a:pPr algn="l"/>
            <a:r>
              <a:rPr lang="es-ES" sz="1600" b="1" dirty="0" smtClean="0">
                <a:solidFill>
                  <a:schemeClr val="accent1">
                    <a:lumMod val="75000"/>
                  </a:schemeClr>
                </a:solidFill>
                <a:latin typeface="+mj-lt"/>
                <a:ea typeface="Verdana" pitchFamily="34" charset="0"/>
                <a:cs typeface="Verdana" pitchFamily="34" charset="0"/>
              </a:rPr>
              <a:t>		5.-BIBLIOGRAFÍA</a:t>
            </a:r>
          </a:p>
        </p:txBody>
      </p:sp>
      <p:pic>
        <p:nvPicPr>
          <p:cNvPr id="8" name="7 Imagen" descr="flecha_azul.gif"/>
          <p:cNvPicPr>
            <a:picLocks noChangeAspect="1"/>
          </p:cNvPicPr>
          <p:nvPr/>
        </p:nvPicPr>
        <p:blipFill>
          <a:blip r:embed="rId2"/>
          <a:stretch>
            <a:fillRect/>
          </a:stretch>
        </p:blipFill>
        <p:spPr>
          <a:xfrm>
            <a:off x="1285852" y="5429264"/>
            <a:ext cx="1214446" cy="447675"/>
          </a:xfrm>
          <a:prstGeom prst="rect">
            <a:avLst/>
          </a:prstGeom>
          <a:noFill/>
          <a:ln>
            <a:solidFill>
              <a:schemeClr val="accent1"/>
            </a:solidFill>
          </a:ln>
        </p:spPr>
      </p:pic>
      <p:pic>
        <p:nvPicPr>
          <p:cNvPr id="4" name="3 Imagen" descr="Imagen1.png"/>
          <p:cNvPicPr>
            <a:picLocks noChangeAspect="1"/>
          </p:cNvPicPr>
          <p:nvPr/>
        </p:nvPicPr>
        <p:blipFill>
          <a:blip r:embed="rId3"/>
          <a:stretch>
            <a:fillRect/>
          </a:stretch>
        </p:blipFill>
        <p:spPr>
          <a:xfrm>
            <a:off x="0" y="0"/>
            <a:ext cx="3224518" cy="129834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285860"/>
            <a:ext cx="9144000" cy="5572140"/>
          </a:xfrm>
          <a:noFill/>
        </p:spPr>
        <p:txBody>
          <a:bodyPr>
            <a:normAutofit/>
          </a:bodyPr>
          <a:lstStyle/>
          <a:p>
            <a:pPr>
              <a:buNone/>
            </a:pPr>
            <a:r>
              <a:rPr lang="es-ES" dirty="0" smtClean="0">
                <a:solidFill>
                  <a:schemeClr val="accent1">
                    <a:lumMod val="75000"/>
                  </a:schemeClr>
                </a:solidFill>
              </a:rPr>
              <a:t>		4.-CONFIGURACION ORGANIZATIVA.</a:t>
            </a:r>
            <a:endParaRPr lang="es-ES" sz="1600" dirty="0" smtClean="0">
              <a:solidFill>
                <a:schemeClr val="accent1">
                  <a:lumMod val="75000"/>
                </a:schemeClr>
              </a:solidFill>
            </a:endParaRPr>
          </a:p>
          <a:p>
            <a:pPr>
              <a:buNone/>
            </a:pPr>
            <a:endParaRPr lang="es-ES" sz="1600" dirty="0" smtClean="0">
              <a:solidFill>
                <a:schemeClr val="accent1">
                  <a:lumMod val="75000"/>
                </a:schemeClr>
              </a:solidFill>
            </a:endParaRPr>
          </a:p>
          <a:p>
            <a:pPr>
              <a:buNone/>
            </a:pPr>
            <a:r>
              <a:rPr lang="es-ES" sz="1600" dirty="0" smtClean="0">
                <a:solidFill>
                  <a:schemeClr val="accent1">
                    <a:lumMod val="75000"/>
                  </a:schemeClr>
                </a:solidFill>
              </a:rPr>
              <a:t>		Tras un difícil estudio, hemos llegado a la conclusión de que </a:t>
            </a:r>
            <a:r>
              <a:rPr lang="es-ES" sz="1600" dirty="0" err="1" smtClean="0">
                <a:solidFill>
                  <a:schemeClr val="accent1">
                    <a:lumMod val="75000"/>
                  </a:schemeClr>
                </a:solidFill>
              </a:rPr>
              <a:t>Faasa</a:t>
            </a:r>
            <a:r>
              <a:rPr lang="es-ES" sz="1600" dirty="0" smtClean="0">
                <a:solidFill>
                  <a:schemeClr val="accent1">
                    <a:lumMod val="75000"/>
                  </a:schemeClr>
                </a:solidFill>
              </a:rPr>
              <a:t> Aviación se acerca, aunque de</a:t>
            </a:r>
          </a:p>
          <a:p>
            <a:pPr>
              <a:buNone/>
            </a:pPr>
            <a:r>
              <a:rPr lang="es-ES" sz="1600" dirty="0" smtClean="0">
                <a:solidFill>
                  <a:schemeClr val="accent1">
                    <a:lumMod val="75000"/>
                  </a:schemeClr>
                </a:solidFill>
              </a:rPr>
              <a:t>		forma no definida, al modelo burocrático en el cual existe una coordinación jerárquica y </a:t>
            </a:r>
            <a:r>
              <a:rPr lang="es-ES" sz="1600" dirty="0" err="1" smtClean="0">
                <a:solidFill>
                  <a:schemeClr val="accent1">
                    <a:lumMod val="75000"/>
                  </a:schemeClr>
                </a:solidFill>
              </a:rPr>
              <a:t>predo</a:t>
            </a:r>
            <a:r>
              <a:rPr lang="es-ES" sz="1600" dirty="0" smtClean="0">
                <a:solidFill>
                  <a:schemeClr val="accent1">
                    <a:lumMod val="75000"/>
                  </a:schemeClr>
                </a:solidFill>
              </a:rPr>
              <a:t>-</a:t>
            </a:r>
          </a:p>
          <a:p>
            <a:pPr>
              <a:buNone/>
            </a:pPr>
            <a:r>
              <a:rPr lang="es-ES" sz="1600" dirty="0" smtClean="0">
                <a:solidFill>
                  <a:schemeClr val="accent1">
                    <a:lumMod val="75000"/>
                  </a:schemeClr>
                </a:solidFill>
              </a:rPr>
              <a:t>		minan las relaciones impersonales. Hemos dicho que es una burocracia no definida ya que en</a:t>
            </a:r>
          </a:p>
          <a:p>
            <a:pPr>
              <a:buNone/>
            </a:pPr>
            <a:r>
              <a:rPr lang="es-ES" sz="1600" dirty="0" smtClean="0">
                <a:solidFill>
                  <a:schemeClr val="accent1">
                    <a:lumMod val="75000"/>
                  </a:schemeClr>
                </a:solidFill>
              </a:rPr>
              <a:t>		</a:t>
            </a:r>
            <a:r>
              <a:rPr lang="es-ES" sz="1600" dirty="0" err="1" smtClean="0">
                <a:solidFill>
                  <a:schemeClr val="accent1">
                    <a:lumMod val="75000"/>
                  </a:schemeClr>
                </a:solidFill>
              </a:rPr>
              <a:t>Faasa</a:t>
            </a:r>
            <a:r>
              <a:rPr lang="es-ES" sz="1600" dirty="0" smtClean="0">
                <a:solidFill>
                  <a:schemeClr val="accent1">
                    <a:lumMod val="75000"/>
                  </a:schemeClr>
                </a:solidFill>
              </a:rPr>
              <a:t> Aviación se comparten unos valores definidos propios de los feudos.</a:t>
            </a:r>
          </a:p>
          <a:p>
            <a:pPr>
              <a:buNone/>
            </a:pPr>
            <a:r>
              <a:rPr lang="es-ES" sz="1600" dirty="0" smtClean="0">
                <a:solidFill>
                  <a:schemeClr val="accent1">
                    <a:lumMod val="75000"/>
                  </a:schemeClr>
                </a:solidFill>
              </a:rPr>
              <a:t>		El sistema decisor que tiene es, según la tipología de Handy, Zeus. Sin embargo, en la actualidad</a:t>
            </a:r>
          </a:p>
          <a:p>
            <a:pPr>
              <a:buNone/>
            </a:pPr>
            <a:r>
              <a:rPr lang="es-ES" sz="1600" dirty="0" smtClean="0">
                <a:solidFill>
                  <a:schemeClr val="accent1">
                    <a:lumMod val="75000"/>
                  </a:schemeClr>
                </a:solidFill>
              </a:rPr>
              <a:t>		presenta una centralización por funciones en el cual los directivos intermedios cobran mucha </a:t>
            </a:r>
          </a:p>
          <a:p>
            <a:pPr>
              <a:buNone/>
            </a:pPr>
            <a:r>
              <a:rPr lang="es-ES" sz="1600" dirty="0" smtClean="0">
                <a:solidFill>
                  <a:schemeClr val="accent1">
                    <a:lumMod val="75000"/>
                  </a:schemeClr>
                </a:solidFill>
              </a:rPr>
              <a:t>		Importancia. </a:t>
            </a:r>
          </a:p>
          <a:p>
            <a:pPr>
              <a:buNone/>
            </a:pPr>
            <a:r>
              <a:rPr lang="es-ES" sz="1600" dirty="0" smtClean="0">
                <a:solidFill>
                  <a:schemeClr val="accent1">
                    <a:lumMod val="75000"/>
                  </a:schemeClr>
                </a:solidFill>
              </a:rPr>
              <a:t>		El número de niveles jerárquicos es, relativamente, reducido con lo cual </a:t>
            </a:r>
            <a:r>
              <a:rPr lang="es-ES" sz="1600" dirty="0" err="1" smtClean="0">
                <a:solidFill>
                  <a:schemeClr val="accent1">
                    <a:lumMod val="75000"/>
                  </a:schemeClr>
                </a:solidFill>
              </a:rPr>
              <a:t>Faasa</a:t>
            </a:r>
            <a:r>
              <a:rPr lang="es-ES" sz="1600" dirty="0" smtClean="0">
                <a:solidFill>
                  <a:schemeClr val="accent1">
                    <a:lumMod val="75000"/>
                  </a:schemeClr>
                </a:solidFill>
              </a:rPr>
              <a:t> presenta un </a:t>
            </a:r>
          </a:p>
          <a:p>
            <a:pPr>
              <a:buNone/>
            </a:pPr>
            <a:r>
              <a:rPr lang="es-ES" sz="1600" dirty="0" smtClean="0">
                <a:solidFill>
                  <a:schemeClr val="accent1">
                    <a:lumMod val="75000"/>
                  </a:schemeClr>
                </a:solidFill>
              </a:rPr>
              <a:t>		</a:t>
            </a:r>
            <a:r>
              <a:rPr lang="es-ES" sz="1600" dirty="0" err="1" smtClean="0">
                <a:solidFill>
                  <a:schemeClr val="accent1">
                    <a:lumMod val="75000"/>
                  </a:schemeClr>
                </a:solidFill>
              </a:rPr>
              <a:t>span</a:t>
            </a:r>
            <a:r>
              <a:rPr lang="es-ES" sz="1600" dirty="0" smtClean="0">
                <a:solidFill>
                  <a:schemeClr val="accent1">
                    <a:lumMod val="75000"/>
                  </a:schemeClr>
                </a:solidFill>
              </a:rPr>
              <a:t> de control elevado y una estructura plana.</a:t>
            </a:r>
          </a:p>
          <a:p>
            <a:pPr>
              <a:buNone/>
            </a:pPr>
            <a:r>
              <a:rPr lang="es-ES" sz="1600" dirty="0" smtClean="0">
                <a:solidFill>
                  <a:schemeClr val="accent1">
                    <a:lumMod val="75000"/>
                  </a:schemeClr>
                </a:solidFill>
              </a:rPr>
              <a:t>		En el tema de contratación de empleados, debido a la tecnología usada, es discriminante ya </a:t>
            </a:r>
          </a:p>
          <a:p>
            <a:pPr>
              <a:buNone/>
            </a:pPr>
            <a:r>
              <a:rPr lang="es-ES" sz="1600" dirty="0" smtClean="0">
                <a:solidFill>
                  <a:schemeClr val="accent1">
                    <a:lumMod val="75000"/>
                  </a:schemeClr>
                </a:solidFill>
              </a:rPr>
              <a:t>		que se necesitan a personas cuyos conocimientos de aeronáutica y aeronavegabilidad sean</a:t>
            </a:r>
          </a:p>
          <a:p>
            <a:pPr>
              <a:buNone/>
            </a:pPr>
            <a:r>
              <a:rPr lang="es-ES" sz="1600" dirty="0" smtClean="0">
                <a:solidFill>
                  <a:schemeClr val="accent1">
                    <a:lumMod val="75000"/>
                  </a:schemeClr>
                </a:solidFill>
              </a:rPr>
              <a:t>		altos.</a:t>
            </a:r>
          </a:p>
        </p:txBody>
      </p:sp>
      <p:pic>
        <p:nvPicPr>
          <p:cNvPr id="3" name="2 Imagen" descr="Imagen1.png"/>
          <p:cNvPicPr>
            <a:picLocks noChangeAspect="1"/>
          </p:cNvPicPr>
          <p:nvPr/>
        </p:nvPicPr>
        <p:blipFill>
          <a:blip r:embed="rId2"/>
          <a:stretch>
            <a:fillRect/>
          </a:stretch>
        </p:blipFill>
        <p:spPr>
          <a:xfrm>
            <a:off x="0" y="0"/>
            <a:ext cx="3224518" cy="1298341"/>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600200"/>
            <a:ext cx="8329642" cy="4829196"/>
          </a:xfrm>
        </p:spPr>
        <p:txBody>
          <a:bodyPr/>
          <a:lstStyle/>
          <a:p>
            <a:pPr>
              <a:buNone/>
            </a:pPr>
            <a:r>
              <a:rPr lang="es-ES" b="1" dirty="0" smtClean="0">
                <a:solidFill>
                  <a:schemeClr val="accent1">
                    <a:lumMod val="75000"/>
                  </a:schemeClr>
                </a:solidFill>
              </a:rPr>
              <a:t>				BIBLIOGRAFIA</a:t>
            </a:r>
          </a:p>
          <a:p>
            <a:pPr>
              <a:buNone/>
            </a:pPr>
            <a:endParaRPr lang="es-ES" sz="1600" b="1" dirty="0" smtClean="0">
              <a:solidFill>
                <a:schemeClr val="accent1">
                  <a:lumMod val="75000"/>
                </a:schemeClr>
              </a:solidFill>
            </a:endParaRPr>
          </a:p>
          <a:p>
            <a:r>
              <a:rPr lang="es-ES" sz="1600" b="1" dirty="0" smtClean="0">
                <a:solidFill>
                  <a:schemeClr val="accent1">
                    <a:lumMod val="75000"/>
                  </a:schemeClr>
                </a:solidFill>
              </a:rPr>
              <a:t>Entrevista personal con el subdirector general de áreas corporativas, Carlos </a:t>
            </a:r>
            <a:r>
              <a:rPr lang="es-ES" sz="1600" b="1" dirty="0" err="1" smtClean="0">
                <a:solidFill>
                  <a:schemeClr val="accent1">
                    <a:lumMod val="75000"/>
                  </a:schemeClr>
                </a:solidFill>
              </a:rPr>
              <a:t>Ábrego</a:t>
            </a:r>
            <a:r>
              <a:rPr lang="es-ES" sz="1600" b="1" dirty="0" smtClean="0">
                <a:solidFill>
                  <a:schemeClr val="accent1">
                    <a:lumMod val="75000"/>
                  </a:schemeClr>
                </a:solidFill>
              </a:rPr>
              <a:t> Aguilar.</a:t>
            </a:r>
          </a:p>
          <a:p>
            <a:r>
              <a:rPr lang="es-ES" sz="1600" b="1" dirty="0" smtClean="0">
                <a:solidFill>
                  <a:schemeClr val="accent1">
                    <a:lumMod val="75000"/>
                  </a:schemeClr>
                </a:solidFill>
              </a:rPr>
              <a:t>Manual de la asignatura: Morales Gutiérrez, A. C. (2004), Análisis y diseño de </a:t>
            </a:r>
          </a:p>
          <a:p>
            <a:pPr>
              <a:buNone/>
            </a:pPr>
            <a:r>
              <a:rPr lang="es-ES" sz="1600" b="1" dirty="0" smtClean="0">
                <a:solidFill>
                  <a:schemeClr val="accent1">
                    <a:lumMod val="75000"/>
                  </a:schemeClr>
                </a:solidFill>
              </a:rPr>
              <a:t>        Sistemas Organizativos. Madrid, </a:t>
            </a:r>
            <a:r>
              <a:rPr lang="es-ES" sz="1600" b="1" dirty="0" err="1" smtClean="0">
                <a:solidFill>
                  <a:schemeClr val="accent1">
                    <a:lumMod val="75000"/>
                  </a:schemeClr>
                </a:solidFill>
              </a:rPr>
              <a:t>Civitas</a:t>
            </a:r>
            <a:r>
              <a:rPr lang="es-ES" sz="1600" b="1" dirty="0" smtClean="0">
                <a:solidFill>
                  <a:schemeClr val="accent1">
                    <a:lumMod val="75000"/>
                  </a:schemeClr>
                </a:solidFill>
              </a:rPr>
              <a:t> Ediciones.</a:t>
            </a:r>
          </a:p>
          <a:p>
            <a:r>
              <a:rPr lang="es-ES" sz="1600" b="1" dirty="0" smtClean="0">
                <a:solidFill>
                  <a:schemeClr val="accent1">
                    <a:lumMod val="75000"/>
                  </a:schemeClr>
                </a:solidFill>
                <a:hlinkClick r:id="rId2"/>
              </a:rPr>
              <a:t>http://www.faasa.com</a:t>
            </a:r>
            <a:endParaRPr lang="es-ES" sz="1600" b="1" dirty="0" smtClean="0">
              <a:solidFill>
                <a:schemeClr val="accent1">
                  <a:lumMod val="75000"/>
                </a:schemeClr>
              </a:solidFill>
            </a:endParaRPr>
          </a:p>
          <a:p>
            <a:r>
              <a:rPr lang="es-ES" sz="1600" b="1" dirty="0" smtClean="0">
                <a:solidFill>
                  <a:schemeClr val="accent1">
                    <a:lumMod val="75000"/>
                  </a:schemeClr>
                </a:solidFill>
                <a:hlinkClick r:id="rId3"/>
              </a:rPr>
              <a:t>http://www.einforma.com</a:t>
            </a:r>
            <a:endParaRPr lang="es-ES" sz="1600" b="1" dirty="0" smtClean="0">
              <a:solidFill>
                <a:schemeClr val="accent1">
                  <a:lumMod val="75000"/>
                </a:schemeClr>
              </a:solidFill>
            </a:endParaRPr>
          </a:p>
          <a:p>
            <a:endParaRPr lang="es-ES" sz="1600" b="1" dirty="0" smtClean="0">
              <a:solidFill>
                <a:schemeClr val="accent1">
                  <a:lumMod val="75000"/>
                </a:schemeClr>
              </a:solidFill>
            </a:endParaRPr>
          </a:p>
          <a:p>
            <a:endParaRPr lang="es-ES" sz="1600" b="1" dirty="0" smtClean="0">
              <a:solidFill>
                <a:schemeClr val="accent1">
                  <a:lumMod val="75000"/>
                </a:schemeClr>
              </a:solidFill>
            </a:endParaRPr>
          </a:p>
          <a:p>
            <a:pPr lvl="2">
              <a:buNone/>
            </a:pPr>
            <a:endParaRPr lang="es-ES" sz="1600" b="1" dirty="0" smtClean="0">
              <a:solidFill>
                <a:schemeClr val="accent1">
                  <a:lumMod val="75000"/>
                </a:schemeClr>
              </a:solidFill>
            </a:endParaRPr>
          </a:p>
          <a:p>
            <a:pPr lvl="2">
              <a:buNone/>
            </a:pPr>
            <a:endParaRPr lang="es-ES" sz="1600" b="1" dirty="0" smtClean="0">
              <a:solidFill>
                <a:schemeClr val="accent1">
                  <a:lumMod val="75000"/>
                </a:schemeClr>
              </a:solidFill>
            </a:endParaRPr>
          </a:p>
        </p:txBody>
      </p:sp>
      <p:pic>
        <p:nvPicPr>
          <p:cNvPr id="3" name="2 Imagen" descr="Imagen1.png"/>
          <p:cNvPicPr>
            <a:picLocks noChangeAspect="1"/>
          </p:cNvPicPr>
          <p:nvPr/>
        </p:nvPicPr>
        <p:blipFill>
          <a:blip r:embed="rId4"/>
          <a:stretch>
            <a:fillRect/>
          </a:stretch>
        </p:blipFill>
        <p:spPr>
          <a:xfrm>
            <a:off x="0" y="0"/>
            <a:ext cx="3224518" cy="129834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pPr algn="l"/>
            <a:endParaRPr lang="es-ES" dirty="0" smtClean="0">
              <a:solidFill>
                <a:schemeClr val="accent1">
                  <a:lumMod val="75000"/>
                </a:schemeClr>
              </a:solidFill>
            </a:endParaRPr>
          </a:p>
          <a:p>
            <a:pPr algn="l"/>
            <a:r>
              <a:rPr lang="es-ES" dirty="0" smtClean="0">
                <a:solidFill>
                  <a:schemeClr val="accent1">
                    <a:lumMod val="75000"/>
                  </a:schemeClr>
                </a:solidFill>
              </a:rPr>
              <a:t>1.-DESCRIPCION DE LA EMPRESA.</a:t>
            </a:r>
          </a:p>
          <a:p>
            <a:pPr lvl="2" algn="l">
              <a:buFont typeface="Arial" pitchFamily="34" charset="0"/>
              <a:buChar char="•"/>
            </a:pPr>
            <a:r>
              <a:rPr lang="es-ES" dirty="0" smtClean="0">
                <a:solidFill>
                  <a:schemeClr val="accent1">
                    <a:lumMod val="75000"/>
                  </a:schemeClr>
                </a:solidFill>
                <a:latin typeface="Verdana" pitchFamily="34" charset="0"/>
                <a:ea typeface="Verdana" pitchFamily="34" charset="0"/>
                <a:cs typeface="Verdana" pitchFamily="34" charset="0"/>
              </a:rPr>
              <a:t>Un poco de historia</a:t>
            </a:r>
          </a:p>
          <a:p>
            <a:pPr lvl="2" algn="l">
              <a:buFont typeface="Arial" pitchFamily="34" charset="0"/>
              <a:buChar char="•"/>
            </a:pPr>
            <a:r>
              <a:rPr lang="es-ES" dirty="0" smtClean="0">
                <a:solidFill>
                  <a:schemeClr val="accent1">
                    <a:lumMod val="75000"/>
                  </a:schemeClr>
                </a:solidFill>
                <a:latin typeface="Verdana" pitchFamily="34" charset="0"/>
                <a:ea typeface="Verdana" pitchFamily="34" charset="0"/>
                <a:cs typeface="Verdana" pitchFamily="34" charset="0"/>
              </a:rPr>
              <a:t>Actividades.</a:t>
            </a:r>
          </a:p>
          <a:p>
            <a:pPr lvl="2" algn="l">
              <a:buFont typeface="Arial" pitchFamily="34" charset="0"/>
              <a:buChar char="•"/>
            </a:pPr>
            <a:r>
              <a:rPr lang="es-ES" dirty="0" smtClean="0">
                <a:solidFill>
                  <a:schemeClr val="accent1">
                    <a:lumMod val="75000"/>
                  </a:schemeClr>
                </a:solidFill>
                <a:latin typeface="Verdana" pitchFamily="34" charset="0"/>
                <a:ea typeface="Verdana" pitchFamily="34" charset="0"/>
                <a:cs typeface="Verdana" pitchFamily="34" charset="0"/>
              </a:rPr>
              <a:t>Características de la empresa.</a:t>
            </a:r>
          </a:p>
          <a:p>
            <a:pPr lvl="2" algn="l"/>
            <a:endParaRPr lang="es-ES" dirty="0">
              <a:solidFill>
                <a:schemeClr val="accent1">
                  <a:lumMod val="75000"/>
                </a:schemeClr>
              </a:solidFill>
            </a:endParaRPr>
          </a:p>
          <a:p>
            <a:pPr lvl="2" algn="l"/>
            <a:endParaRPr lang="es-ES" dirty="0" smtClean="0">
              <a:solidFill>
                <a:schemeClr val="accent1">
                  <a:lumMod val="75000"/>
                </a:schemeClr>
              </a:solidFill>
            </a:endParaRPr>
          </a:p>
          <a:p>
            <a:pPr lvl="2" algn="l"/>
            <a:endParaRPr lang="es-ES" dirty="0">
              <a:solidFill>
                <a:schemeClr val="accent1">
                  <a:lumMod val="75000"/>
                </a:schemeClr>
              </a:solidFill>
            </a:endParaRPr>
          </a:p>
          <a:p>
            <a:pPr lvl="2" algn="l"/>
            <a:endParaRPr lang="es-ES" dirty="0" smtClean="0">
              <a:solidFill>
                <a:schemeClr val="accent1">
                  <a:lumMod val="75000"/>
                </a:schemeClr>
              </a:solidFill>
            </a:endParaRPr>
          </a:p>
          <a:p>
            <a:pPr lvl="2" algn="l"/>
            <a:endParaRPr lang="es-ES" dirty="0">
              <a:solidFill>
                <a:schemeClr val="accent1">
                  <a:lumMod val="75000"/>
                </a:schemeClr>
              </a:solidFill>
            </a:endParaRPr>
          </a:p>
          <a:p>
            <a:pPr lvl="2" algn="l"/>
            <a:endParaRPr lang="es-ES" dirty="0" smtClean="0">
              <a:solidFill>
                <a:schemeClr val="accent1">
                  <a:lumMod val="75000"/>
                </a:schemeClr>
              </a:solidFill>
            </a:endParaRPr>
          </a:p>
          <a:p>
            <a:pPr lvl="2" algn="l"/>
            <a:endParaRPr lang="es-ES" dirty="0" smtClean="0">
              <a:solidFill>
                <a:schemeClr val="accent1">
                  <a:lumMod val="75000"/>
                </a:schemeClr>
              </a:solidFill>
            </a:endParaRPr>
          </a:p>
        </p:txBody>
      </p:sp>
      <p:pic>
        <p:nvPicPr>
          <p:cNvPr id="4" name="3 Imagen" descr="Imagen1.png"/>
          <p:cNvPicPr>
            <a:picLocks noChangeAspect="1"/>
          </p:cNvPicPr>
          <p:nvPr/>
        </p:nvPicPr>
        <p:blipFill>
          <a:blip r:embed="rId2"/>
          <a:stretch>
            <a:fillRect/>
          </a:stretch>
        </p:blipFill>
        <p:spPr>
          <a:xfrm>
            <a:off x="0" y="0"/>
            <a:ext cx="3224518" cy="129834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pPr algn="l"/>
            <a:r>
              <a:rPr lang="es-ES" dirty="0" smtClean="0">
                <a:solidFill>
                  <a:schemeClr val="accent1">
                    <a:lumMod val="75000"/>
                  </a:schemeClr>
                </a:solidFill>
              </a:rPr>
              <a:t>	     </a:t>
            </a:r>
            <a:r>
              <a:rPr lang="es-ES" sz="2800" dirty="0" smtClean="0">
                <a:solidFill>
                  <a:schemeClr val="accent1">
                    <a:lumMod val="75000"/>
                  </a:schemeClr>
                </a:solidFill>
                <a:latin typeface="Verdana" pitchFamily="34" charset="0"/>
                <a:ea typeface="Verdana" pitchFamily="34" charset="0"/>
                <a:cs typeface="Verdana" pitchFamily="34" charset="0"/>
              </a:rPr>
              <a:t>Un poco de historia</a:t>
            </a:r>
          </a:p>
          <a:p>
            <a:pPr algn="l">
              <a:buFont typeface="Arial" pitchFamily="34" charset="0"/>
              <a:buChar char="•"/>
            </a:pPr>
            <a:endParaRPr lang="es-ES" sz="1200" dirty="0" smtClean="0">
              <a:solidFill>
                <a:schemeClr val="accent1">
                  <a:lumMod val="75000"/>
                </a:schemeClr>
              </a:solidFill>
              <a:latin typeface="Verdana" pitchFamily="34" charset="0"/>
              <a:ea typeface="Verdana" pitchFamily="34" charset="0"/>
              <a:cs typeface="Verdana" pitchFamily="34" charset="0"/>
            </a:endParaRPr>
          </a:p>
          <a:p>
            <a:pPr lvl="1" algn="l">
              <a:buFont typeface="Arial" pitchFamily="34" charset="0"/>
              <a:buChar char="•"/>
            </a:pPr>
            <a:r>
              <a:rPr lang="es-ES" sz="1600" dirty="0" smtClean="0">
                <a:solidFill>
                  <a:schemeClr val="accent1">
                    <a:lumMod val="75000"/>
                  </a:schemeClr>
                </a:solidFill>
                <a:latin typeface="+mj-lt"/>
                <a:ea typeface="Verdana" pitchFamily="34" charset="0"/>
                <a:cs typeface="Verdana" pitchFamily="34" charset="0"/>
              </a:rPr>
              <a:t>Faasa Aviación fue fundada en 1966 por Don Sebastián Almagro con la denominación de Fumigación Aérea Andaluza S.A.</a:t>
            </a:r>
          </a:p>
          <a:p>
            <a:pPr lvl="1" algn="l">
              <a:buFont typeface="Arial" pitchFamily="34" charset="0"/>
              <a:buChar char="•"/>
            </a:pPr>
            <a:endParaRPr lang="es-ES" sz="1600" dirty="0">
              <a:solidFill>
                <a:schemeClr val="accent1">
                  <a:lumMod val="75000"/>
                </a:schemeClr>
              </a:solidFill>
              <a:latin typeface="+mj-lt"/>
              <a:ea typeface="Verdana" pitchFamily="34" charset="0"/>
              <a:cs typeface="Verdana" pitchFamily="34" charset="0"/>
            </a:endParaRPr>
          </a:p>
          <a:p>
            <a:pPr lvl="1" algn="l">
              <a:buFont typeface="Arial" pitchFamily="34" charset="0"/>
              <a:buChar char="•"/>
            </a:pPr>
            <a:r>
              <a:rPr lang="es-ES" sz="1600" dirty="0">
                <a:solidFill>
                  <a:schemeClr val="accent1">
                    <a:lumMod val="75000"/>
                  </a:schemeClr>
                </a:solidFill>
                <a:latin typeface="+mj-lt"/>
                <a:ea typeface="Verdana" pitchFamily="34" charset="0"/>
                <a:cs typeface="Verdana" pitchFamily="34" charset="0"/>
              </a:rPr>
              <a:t>Desde el año </a:t>
            </a:r>
            <a:r>
              <a:rPr lang="es-ES" sz="1600" dirty="0" smtClean="0">
                <a:solidFill>
                  <a:schemeClr val="accent1">
                    <a:lumMod val="75000"/>
                  </a:schemeClr>
                </a:solidFill>
                <a:latin typeface="+mj-lt"/>
                <a:ea typeface="Verdana" pitchFamily="34" charset="0"/>
                <a:cs typeface="Verdana" pitchFamily="34" charset="0"/>
              </a:rPr>
              <a:t>1984 </a:t>
            </a:r>
            <a:r>
              <a:rPr lang="es-ES" sz="1600" dirty="0">
                <a:solidFill>
                  <a:schemeClr val="accent1">
                    <a:lumMod val="75000"/>
                  </a:schemeClr>
                </a:solidFill>
                <a:latin typeface="+mj-lt"/>
                <a:ea typeface="Verdana" pitchFamily="34" charset="0"/>
                <a:cs typeface="Verdana" pitchFamily="34" charset="0"/>
              </a:rPr>
              <a:t>FAASA </a:t>
            </a:r>
            <a:r>
              <a:rPr lang="es-ES" sz="1600" dirty="0" smtClean="0">
                <a:solidFill>
                  <a:schemeClr val="accent1">
                    <a:lumMod val="75000"/>
                  </a:schemeClr>
                </a:solidFill>
                <a:latin typeface="+mj-lt"/>
                <a:ea typeface="Verdana" pitchFamily="34" charset="0"/>
                <a:cs typeface="Verdana" pitchFamily="34" charset="0"/>
              </a:rPr>
              <a:t>desarrolla como actividad principal la extinción de incendios.</a:t>
            </a:r>
          </a:p>
          <a:p>
            <a:pPr lvl="1" algn="l">
              <a:buFont typeface="Arial" pitchFamily="34" charset="0"/>
              <a:buChar char="•"/>
            </a:pPr>
            <a:endParaRPr lang="es-ES" sz="1600" dirty="0">
              <a:solidFill>
                <a:schemeClr val="accent1">
                  <a:lumMod val="75000"/>
                </a:schemeClr>
              </a:solidFill>
              <a:latin typeface="+mj-lt"/>
              <a:ea typeface="Verdana" pitchFamily="34" charset="0"/>
              <a:cs typeface="Verdana" pitchFamily="34" charset="0"/>
            </a:endParaRPr>
          </a:p>
          <a:p>
            <a:pPr lvl="1" algn="l">
              <a:buFont typeface="Arial" pitchFamily="34" charset="0"/>
              <a:buChar char="•"/>
            </a:pPr>
            <a:r>
              <a:rPr lang="es-ES" sz="1600" dirty="0">
                <a:solidFill>
                  <a:schemeClr val="accent1">
                    <a:lumMod val="75000"/>
                  </a:schemeClr>
                </a:solidFill>
                <a:latin typeface="+mj-lt"/>
                <a:ea typeface="Verdana" pitchFamily="34" charset="0"/>
                <a:cs typeface="Verdana" pitchFamily="34" charset="0"/>
              </a:rPr>
              <a:t>En </a:t>
            </a:r>
            <a:r>
              <a:rPr lang="es-ES" sz="1600" dirty="0" smtClean="0">
                <a:solidFill>
                  <a:schemeClr val="accent1">
                    <a:lumMod val="75000"/>
                  </a:schemeClr>
                </a:solidFill>
                <a:latin typeface="+mj-lt"/>
                <a:ea typeface="Verdana" pitchFamily="34" charset="0"/>
                <a:cs typeface="Verdana" pitchFamily="34" charset="0"/>
              </a:rPr>
              <a:t>1988 </a:t>
            </a:r>
            <a:r>
              <a:rPr lang="es-ES" sz="1600" dirty="0">
                <a:solidFill>
                  <a:schemeClr val="accent1">
                    <a:lumMod val="75000"/>
                  </a:schemeClr>
                </a:solidFill>
                <a:latin typeface="+mj-lt"/>
                <a:ea typeface="Verdana" pitchFamily="34" charset="0"/>
                <a:cs typeface="Verdana" pitchFamily="34" charset="0"/>
              </a:rPr>
              <a:t>FAASA crea la división de helicóptero, convirtiéndose </a:t>
            </a:r>
            <a:r>
              <a:rPr lang="es-ES" sz="1600" dirty="0" smtClean="0">
                <a:solidFill>
                  <a:schemeClr val="accent1">
                    <a:lumMod val="75000"/>
                  </a:schemeClr>
                </a:solidFill>
                <a:latin typeface="+mj-lt"/>
                <a:ea typeface="Verdana" pitchFamily="34" charset="0"/>
                <a:cs typeface="Verdana" pitchFamily="34" charset="0"/>
              </a:rPr>
              <a:t> </a:t>
            </a:r>
            <a:r>
              <a:rPr lang="es-ES" sz="1600" dirty="0">
                <a:solidFill>
                  <a:schemeClr val="accent1">
                    <a:lumMod val="75000"/>
                  </a:schemeClr>
                </a:solidFill>
                <a:latin typeface="+mj-lt"/>
                <a:ea typeface="Verdana" pitchFamily="34" charset="0"/>
                <a:cs typeface="Verdana" pitchFamily="34" charset="0"/>
              </a:rPr>
              <a:t>en la única </a:t>
            </a:r>
            <a:r>
              <a:rPr lang="es-ES" sz="1600" dirty="0" smtClean="0">
                <a:solidFill>
                  <a:schemeClr val="accent1">
                    <a:lumMod val="75000"/>
                  </a:schemeClr>
                </a:solidFill>
                <a:latin typeface="+mj-lt"/>
                <a:ea typeface="Verdana" pitchFamily="34" charset="0"/>
                <a:cs typeface="Verdana" pitchFamily="34" charset="0"/>
              </a:rPr>
              <a:t>empresa </a:t>
            </a:r>
            <a:r>
              <a:rPr lang="es-ES" sz="1600" dirty="0">
                <a:solidFill>
                  <a:schemeClr val="accent1">
                    <a:lumMod val="75000"/>
                  </a:schemeClr>
                </a:solidFill>
                <a:latin typeface="+mj-lt"/>
                <a:ea typeface="Verdana" pitchFamily="34" charset="0"/>
                <a:cs typeface="Verdana" pitchFamily="34" charset="0"/>
              </a:rPr>
              <a:t>del sector de Aviación General que tiene aviones y helicópteros para </a:t>
            </a:r>
            <a:r>
              <a:rPr lang="es-ES" sz="1600" dirty="0" smtClean="0">
                <a:solidFill>
                  <a:schemeClr val="accent1">
                    <a:lumMod val="75000"/>
                  </a:schemeClr>
                </a:solidFill>
                <a:latin typeface="+mj-lt"/>
                <a:ea typeface="Verdana" pitchFamily="34" charset="0"/>
                <a:cs typeface="Verdana" pitchFamily="34" charset="0"/>
              </a:rPr>
              <a:t>este tipo de actividad.</a:t>
            </a:r>
          </a:p>
          <a:p>
            <a:pPr lvl="1" algn="l">
              <a:buFont typeface="Arial" pitchFamily="34" charset="0"/>
              <a:buChar char="•"/>
            </a:pPr>
            <a:endParaRPr lang="es-ES" sz="1600" dirty="0">
              <a:solidFill>
                <a:schemeClr val="accent1">
                  <a:lumMod val="75000"/>
                </a:schemeClr>
              </a:solidFill>
              <a:latin typeface="+mj-lt"/>
              <a:ea typeface="Verdana" pitchFamily="34" charset="0"/>
              <a:cs typeface="Verdana" pitchFamily="34" charset="0"/>
            </a:endParaRPr>
          </a:p>
          <a:p>
            <a:pPr lvl="1" algn="l">
              <a:buFont typeface="Arial" pitchFamily="34" charset="0"/>
              <a:buChar char="•"/>
            </a:pPr>
            <a:r>
              <a:rPr lang="es-ES" sz="1600" dirty="0" smtClean="0">
                <a:solidFill>
                  <a:schemeClr val="accent1">
                    <a:lumMod val="75000"/>
                  </a:schemeClr>
                </a:solidFill>
                <a:latin typeface="+mj-lt"/>
                <a:ea typeface="Verdana" pitchFamily="34" charset="0"/>
                <a:cs typeface="Verdana" pitchFamily="34" charset="0"/>
              </a:rPr>
              <a:t>En 1992 </a:t>
            </a:r>
            <a:r>
              <a:rPr lang="es-ES" sz="1600" dirty="0">
                <a:solidFill>
                  <a:schemeClr val="accent1">
                    <a:lumMod val="75000"/>
                  </a:schemeClr>
                </a:solidFill>
                <a:latin typeface="+mj-lt"/>
                <a:ea typeface="Verdana" pitchFamily="34" charset="0"/>
                <a:cs typeface="Verdana" pitchFamily="34" charset="0"/>
              </a:rPr>
              <a:t>FAASA inicia otra actividad como el aero-taxi</a:t>
            </a:r>
            <a:r>
              <a:rPr lang="es-ES" sz="1600" dirty="0" smtClean="0">
                <a:solidFill>
                  <a:schemeClr val="accent1">
                    <a:lumMod val="75000"/>
                  </a:schemeClr>
                </a:solidFill>
                <a:latin typeface="+mj-lt"/>
                <a:ea typeface="Verdana" pitchFamily="34" charset="0"/>
                <a:cs typeface="Verdana" pitchFamily="34" charset="0"/>
              </a:rPr>
              <a:t>.</a:t>
            </a:r>
            <a:endParaRPr lang="es-ES" sz="1600" dirty="0">
              <a:solidFill>
                <a:schemeClr val="accent1">
                  <a:lumMod val="75000"/>
                </a:schemeClr>
              </a:solidFill>
              <a:latin typeface="+mj-lt"/>
              <a:ea typeface="Verdana" pitchFamily="34" charset="0"/>
              <a:cs typeface="Verdana" pitchFamily="34" charset="0"/>
            </a:endParaRPr>
          </a:p>
          <a:p>
            <a:pPr lvl="1" algn="l"/>
            <a:endParaRPr lang="es-ES" sz="1400" dirty="0" smtClean="0">
              <a:solidFill>
                <a:schemeClr val="accent1">
                  <a:lumMod val="75000"/>
                </a:schemeClr>
              </a:solidFill>
              <a:latin typeface="Verdana" pitchFamily="34" charset="0"/>
              <a:ea typeface="Verdana" pitchFamily="34" charset="0"/>
              <a:cs typeface="Verdana" pitchFamily="34" charset="0"/>
            </a:endParaRPr>
          </a:p>
          <a:p>
            <a:pPr algn="l"/>
            <a:endParaRPr lang="es-ES" sz="1200" dirty="0" smtClean="0">
              <a:solidFill>
                <a:schemeClr val="accent1">
                  <a:lumMod val="75000"/>
                </a:schemeClr>
              </a:solidFill>
              <a:latin typeface="Verdana" pitchFamily="34" charset="0"/>
              <a:ea typeface="Verdana" pitchFamily="34" charset="0"/>
              <a:cs typeface="Verdana" pitchFamily="34" charset="0"/>
            </a:endParaRPr>
          </a:p>
          <a:p>
            <a:pPr lvl="1" algn="l">
              <a:buFont typeface="Arial" pitchFamily="34" charset="0"/>
              <a:buChar char="•"/>
            </a:pPr>
            <a:endParaRPr lang="es-ES" sz="800" dirty="0" smtClean="0"/>
          </a:p>
          <a:p>
            <a:pPr lvl="1" algn="l">
              <a:buFont typeface="Arial" pitchFamily="34" charset="0"/>
              <a:buChar char="•"/>
            </a:pPr>
            <a:endParaRPr lang="es-ES" sz="800" dirty="0" smtClean="0"/>
          </a:p>
        </p:txBody>
      </p:sp>
      <p:pic>
        <p:nvPicPr>
          <p:cNvPr id="4" name="3 Imagen" descr="Imagen1.png"/>
          <p:cNvPicPr>
            <a:picLocks noChangeAspect="1"/>
          </p:cNvPicPr>
          <p:nvPr/>
        </p:nvPicPr>
        <p:blipFill>
          <a:blip r:embed="rId2"/>
          <a:stretch>
            <a:fillRect/>
          </a:stretch>
        </p:blipFill>
        <p:spPr>
          <a:xfrm>
            <a:off x="0" y="0"/>
            <a:ext cx="3224518" cy="1298341"/>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normAutofit/>
          </a:bodyPr>
          <a:lstStyle/>
          <a:p>
            <a:endParaRPr lang="es-ES" sz="1400" dirty="0" smtClean="0">
              <a:latin typeface="Verdana" pitchFamily="34" charset="0"/>
              <a:ea typeface="Verdana" pitchFamily="34" charset="0"/>
              <a:cs typeface="Verdana" pitchFamily="34" charset="0"/>
            </a:endParaRPr>
          </a:p>
          <a:p>
            <a:pPr lvl="1" algn="l">
              <a:buFont typeface="Arial" pitchFamily="34" charset="0"/>
              <a:buChar char="•"/>
            </a:pPr>
            <a:r>
              <a:rPr lang="es-ES" sz="1600" dirty="0" smtClean="0">
                <a:solidFill>
                  <a:schemeClr val="accent1">
                    <a:lumMod val="75000"/>
                  </a:schemeClr>
                </a:solidFill>
                <a:latin typeface="+mj-lt"/>
                <a:ea typeface="Verdana" pitchFamily="34" charset="0"/>
                <a:cs typeface="Verdana" pitchFamily="34" charset="0"/>
              </a:rPr>
              <a:t>En 1993 FAASA inicia la actividad de evacuación sanitaria con helicópteros.</a:t>
            </a:r>
          </a:p>
          <a:p>
            <a:pPr lvl="1" algn="l"/>
            <a:endParaRPr lang="es-ES" sz="1600" dirty="0" smtClean="0">
              <a:solidFill>
                <a:schemeClr val="accent1">
                  <a:lumMod val="75000"/>
                </a:schemeClr>
              </a:solidFill>
              <a:latin typeface="+mj-lt"/>
              <a:ea typeface="Verdana" pitchFamily="34" charset="0"/>
              <a:cs typeface="Verdana" pitchFamily="34" charset="0"/>
            </a:endParaRPr>
          </a:p>
          <a:p>
            <a:pPr lvl="1" algn="l">
              <a:buFont typeface="Arial" pitchFamily="34" charset="0"/>
              <a:buChar char="•"/>
            </a:pPr>
            <a:r>
              <a:rPr lang="es-ES" sz="1600" dirty="0" smtClean="0">
                <a:solidFill>
                  <a:schemeClr val="accent1">
                    <a:lumMod val="75000"/>
                  </a:schemeClr>
                </a:solidFill>
                <a:latin typeface="+mj-lt"/>
                <a:ea typeface="Verdana" pitchFamily="34" charset="0"/>
                <a:cs typeface="Verdana" pitchFamily="34" charset="0"/>
              </a:rPr>
              <a:t>En la actualidad, éste es un servicio moderno y eficaz que responde a las exigencias de la sociedad, y que las administraciones, conscientes de ello, incorporan este medio para sus planes de emergencias sanitarias. </a:t>
            </a:r>
          </a:p>
          <a:p>
            <a:pPr lvl="1" algn="l">
              <a:buFont typeface="Arial" pitchFamily="34" charset="0"/>
              <a:buChar char="•"/>
            </a:pPr>
            <a:endParaRPr lang="es-ES" sz="1400" dirty="0" smtClean="0">
              <a:solidFill>
                <a:schemeClr val="accent1">
                  <a:lumMod val="75000"/>
                </a:schemeClr>
              </a:solidFill>
              <a:latin typeface="Verdana" pitchFamily="34" charset="0"/>
              <a:ea typeface="Verdana" pitchFamily="34" charset="0"/>
              <a:cs typeface="Verdana" pitchFamily="34" charset="0"/>
            </a:endParaRPr>
          </a:p>
          <a:p>
            <a:pPr algn="l">
              <a:buFont typeface="Arial" pitchFamily="34" charset="0"/>
              <a:buChar char="•"/>
            </a:pPr>
            <a:endParaRPr lang="es-ES" sz="1400" dirty="0">
              <a:solidFill>
                <a:schemeClr val="accent1">
                  <a:lumMod val="75000"/>
                </a:schemeClr>
              </a:solidFill>
              <a:latin typeface="Verdana" pitchFamily="34" charset="0"/>
              <a:ea typeface="Verdana" pitchFamily="34" charset="0"/>
              <a:cs typeface="Verdana" pitchFamily="34" charset="0"/>
            </a:endParaRPr>
          </a:p>
        </p:txBody>
      </p:sp>
      <p:pic>
        <p:nvPicPr>
          <p:cNvPr id="4" name="3 Imagen" descr="Imagen1.png"/>
          <p:cNvPicPr>
            <a:picLocks noChangeAspect="1"/>
          </p:cNvPicPr>
          <p:nvPr/>
        </p:nvPicPr>
        <p:blipFill>
          <a:blip r:embed="rId2"/>
          <a:stretch>
            <a:fillRect/>
          </a:stretch>
        </p:blipFill>
        <p:spPr>
          <a:xfrm>
            <a:off x="0" y="0"/>
            <a:ext cx="3224518" cy="1298341"/>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00100" y="2000240"/>
            <a:ext cx="7858180" cy="4429156"/>
          </a:xfrm>
        </p:spPr>
        <p:txBody>
          <a:bodyPr>
            <a:normAutofit/>
          </a:bodyPr>
          <a:lstStyle/>
          <a:p>
            <a:r>
              <a:rPr lang="es-ES" sz="2800" dirty="0" smtClean="0">
                <a:solidFill>
                  <a:schemeClr val="accent1">
                    <a:lumMod val="75000"/>
                  </a:schemeClr>
                </a:solidFill>
                <a:latin typeface="Verdana" pitchFamily="34" charset="0"/>
                <a:ea typeface="Verdana" pitchFamily="34" charset="0"/>
                <a:cs typeface="Verdana" pitchFamily="34" charset="0"/>
              </a:rPr>
              <a:t>ACTIVIDADES</a:t>
            </a:r>
          </a:p>
          <a:p>
            <a:pPr algn="l">
              <a:buFont typeface="Arial" pitchFamily="34" charset="0"/>
              <a:buChar char="•"/>
            </a:pPr>
            <a:endParaRPr lang="es-ES" sz="1400" dirty="0" smtClean="0">
              <a:latin typeface="Verdana" pitchFamily="34" charset="0"/>
              <a:ea typeface="Verdana" pitchFamily="34" charset="0"/>
              <a:cs typeface="Verdana" pitchFamily="34" charset="0"/>
            </a:endParaRPr>
          </a:p>
          <a:p>
            <a:pPr algn="l">
              <a:buFont typeface="Arial" pitchFamily="34" charset="0"/>
              <a:buChar char="•"/>
            </a:pPr>
            <a:r>
              <a:rPr lang="es-ES" sz="1600" dirty="0" smtClean="0">
                <a:solidFill>
                  <a:schemeClr val="accent1">
                    <a:lumMod val="75000"/>
                  </a:schemeClr>
                </a:solidFill>
                <a:latin typeface="Verdana" pitchFamily="34" charset="0"/>
                <a:ea typeface="Verdana" pitchFamily="34" charset="0"/>
                <a:cs typeface="Verdana" pitchFamily="34" charset="0"/>
              </a:rPr>
              <a:t> </a:t>
            </a:r>
            <a:r>
              <a:rPr lang="es-ES" sz="1600" dirty="0" smtClean="0">
                <a:solidFill>
                  <a:schemeClr val="accent1">
                    <a:lumMod val="75000"/>
                  </a:schemeClr>
                </a:solidFill>
                <a:latin typeface="+mj-lt"/>
                <a:ea typeface="Verdana" pitchFamily="34" charset="0"/>
                <a:cs typeface="Verdana" pitchFamily="34" charset="0"/>
              </a:rPr>
              <a:t>LUCHA CONTRA INCENDIOS:</a:t>
            </a:r>
          </a:p>
          <a:p>
            <a:pPr algn="l"/>
            <a:endParaRPr lang="es-ES" sz="1600" b="1" dirty="0" smtClean="0">
              <a:solidFill>
                <a:schemeClr val="accent1">
                  <a:lumMod val="75000"/>
                </a:schemeClr>
              </a:solidFill>
              <a:latin typeface="+mj-lt"/>
              <a:ea typeface="Verdana" pitchFamily="34" charset="0"/>
              <a:cs typeface="Verdana" pitchFamily="34" charset="0"/>
            </a:endParaRPr>
          </a:p>
          <a:p>
            <a:pPr algn="l"/>
            <a:r>
              <a:rPr lang="es-ES" sz="1600" b="1" dirty="0" smtClean="0">
                <a:solidFill>
                  <a:schemeClr val="accent1">
                    <a:lumMod val="75000"/>
                  </a:schemeClr>
                </a:solidFill>
                <a:latin typeface="+mj-lt"/>
                <a:ea typeface="Verdana" pitchFamily="34" charset="0"/>
                <a:cs typeface="Verdana" pitchFamily="34" charset="0"/>
              </a:rPr>
              <a:t>FAASA</a:t>
            </a:r>
            <a:r>
              <a:rPr lang="es-ES" sz="1600" dirty="0" smtClean="0">
                <a:solidFill>
                  <a:schemeClr val="accent1">
                    <a:lumMod val="75000"/>
                  </a:schemeClr>
                </a:solidFill>
                <a:latin typeface="+mj-lt"/>
                <a:ea typeface="Verdana" pitchFamily="34" charset="0"/>
                <a:cs typeface="Verdana" pitchFamily="34" charset="0"/>
              </a:rPr>
              <a:t> es pionera en nuestro país en ofrecer medios </a:t>
            </a:r>
          </a:p>
          <a:p>
            <a:pPr algn="l"/>
            <a:r>
              <a:rPr lang="es-ES" sz="1600" dirty="0" smtClean="0">
                <a:solidFill>
                  <a:schemeClr val="accent1">
                    <a:lumMod val="75000"/>
                  </a:schemeClr>
                </a:solidFill>
                <a:latin typeface="+mj-lt"/>
                <a:ea typeface="Verdana" pitchFamily="34" charset="0"/>
                <a:cs typeface="Verdana" pitchFamily="34" charset="0"/>
              </a:rPr>
              <a:t>aéreos contra incendios forestales.</a:t>
            </a:r>
            <a:br>
              <a:rPr lang="es-ES" sz="1600" dirty="0" smtClean="0">
                <a:solidFill>
                  <a:schemeClr val="accent1">
                    <a:lumMod val="75000"/>
                  </a:schemeClr>
                </a:solidFill>
                <a:latin typeface="+mj-lt"/>
                <a:ea typeface="Verdana" pitchFamily="34" charset="0"/>
                <a:cs typeface="Verdana" pitchFamily="34" charset="0"/>
              </a:rPr>
            </a:br>
            <a:r>
              <a:rPr lang="es-ES" sz="1600" dirty="0" smtClean="0">
                <a:solidFill>
                  <a:schemeClr val="accent1">
                    <a:lumMod val="75000"/>
                  </a:schemeClr>
                </a:solidFill>
                <a:latin typeface="+mj-lt"/>
                <a:ea typeface="Verdana" pitchFamily="34" charset="0"/>
                <a:cs typeface="Verdana" pitchFamily="34" charset="0"/>
              </a:rPr>
              <a:t>El trabajo desde el aire en esta actividad permite acceder</a:t>
            </a:r>
          </a:p>
          <a:p>
            <a:pPr algn="l"/>
            <a:r>
              <a:rPr lang="es-ES" sz="1600" dirty="0" smtClean="0">
                <a:solidFill>
                  <a:schemeClr val="accent1">
                    <a:lumMod val="75000"/>
                  </a:schemeClr>
                </a:solidFill>
                <a:latin typeface="+mj-lt"/>
                <a:ea typeface="Verdana" pitchFamily="34" charset="0"/>
                <a:cs typeface="Verdana" pitchFamily="34" charset="0"/>
              </a:rPr>
              <a:t> a focos localizados del fuego.</a:t>
            </a:r>
            <a:br>
              <a:rPr lang="es-ES" sz="1600" dirty="0" smtClean="0">
                <a:solidFill>
                  <a:schemeClr val="accent1">
                    <a:lumMod val="75000"/>
                  </a:schemeClr>
                </a:solidFill>
                <a:latin typeface="+mj-lt"/>
                <a:ea typeface="Verdana" pitchFamily="34" charset="0"/>
                <a:cs typeface="Verdana" pitchFamily="34" charset="0"/>
              </a:rPr>
            </a:br>
            <a:r>
              <a:rPr lang="es-ES" sz="1600" dirty="0" smtClean="0">
                <a:solidFill>
                  <a:schemeClr val="accent1">
                    <a:lumMod val="75000"/>
                  </a:schemeClr>
                </a:solidFill>
                <a:latin typeface="+mj-lt"/>
                <a:ea typeface="Verdana" pitchFamily="34" charset="0"/>
                <a:cs typeface="Verdana" pitchFamily="34" charset="0"/>
              </a:rPr>
              <a:t>Además los helicópteros realizan transporte de cuadrillas</a:t>
            </a:r>
          </a:p>
          <a:p>
            <a:pPr algn="l"/>
            <a:r>
              <a:rPr lang="es-ES" sz="1600" dirty="0" smtClean="0">
                <a:solidFill>
                  <a:schemeClr val="accent1">
                    <a:lumMod val="75000"/>
                  </a:schemeClr>
                </a:solidFill>
                <a:latin typeface="+mj-lt"/>
                <a:ea typeface="Verdana" pitchFamily="34" charset="0"/>
                <a:cs typeface="Verdana" pitchFamily="34" charset="0"/>
              </a:rPr>
              <a:t> forestales hasta el lugar del fuego.</a:t>
            </a:r>
            <a:br>
              <a:rPr lang="es-ES" sz="1600" dirty="0" smtClean="0">
                <a:solidFill>
                  <a:schemeClr val="accent1">
                    <a:lumMod val="75000"/>
                  </a:schemeClr>
                </a:solidFill>
                <a:latin typeface="+mj-lt"/>
                <a:ea typeface="Verdana" pitchFamily="34" charset="0"/>
                <a:cs typeface="Verdana" pitchFamily="34" charset="0"/>
              </a:rPr>
            </a:br>
            <a:endParaRPr lang="es-ES" sz="1600" dirty="0" smtClean="0">
              <a:solidFill>
                <a:schemeClr val="accent1">
                  <a:lumMod val="75000"/>
                </a:schemeClr>
              </a:solidFill>
              <a:latin typeface="+mj-lt"/>
              <a:ea typeface="Verdana" pitchFamily="34" charset="0"/>
              <a:cs typeface="Verdana" pitchFamily="34" charset="0"/>
            </a:endParaRPr>
          </a:p>
          <a:p>
            <a:pPr lvl="1" algn="l"/>
            <a:r>
              <a:rPr lang="es-ES" sz="1600" dirty="0" smtClean="0">
                <a:latin typeface="Verdana" pitchFamily="34" charset="0"/>
                <a:ea typeface="Verdana" pitchFamily="34" charset="0"/>
                <a:cs typeface="Verdana" pitchFamily="34" charset="0"/>
              </a:rPr>
              <a:t>	</a:t>
            </a:r>
            <a:endParaRPr lang="es-ES" sz="1600" dirty="0">
              <a:latin typeface="Verdana" pitchFamily="34" charset="0"/>
              <a:ea typeface="Verdana" pitchFamily="34" charset="0"/>
              <a:cs typeface="Verdana" pitchFamily="34" charset="0"/>
            </a:endParaRPr>
          </a:p>
        </p:txBody>
      </p:sp>
      <p:pic>
        <p:nvPicPr>
          <p:cNvPr id="4" name="3 Imagen" descr="serv_lucha_incendios02.jpg"/>
          <p:cNvPicPr>
            <a:picLocks noChangeAspect="1"/>
          </p:cNvPicPr>
          <p:nvPr/>
        </p:nvPicPr>
        <p:blipFill>
          <a:blip r:embed="rId2"/>
          <a:stretch>
            <a:fillRect/>
          </a:stretch>
        </p:blipFill>
        <p:spPr>
          <a:xfrm>
            <a:off x="6143636" y="2786058"/>
            <a:ext cx="2714644" cy="2857520"/>
          </a:xfrm>
          <a:prstGeom prst="rect">
            <a:avLst/>
          </a:prstGeom>
          <a:effectLst>
            <a:outerShdw blurRad="177800" dist="50800" dir="21420000" sx="101000" sy="101000" algn="bl" rotWithShape="0">
              <a:schemeClr val="tx1">
                <a:alpha val="80000"/>
              </a:schemeClr>
            </a:outerShdw>
          </a:effectLst>
        </p:spPr>
      </p:pic>
      <p:pic>
        <p:nvPicPr>
          <p:cNvPr id="5" name="4 Imagen" descr="Imagen1.png"/>
          <p:cNvPicPr>
            <a:picLocks noChangeAspect="1"/>
          </p:cNvPicPr>
          <p:nvPr/>
        </p:nvPicPr>
        <p:blipFill>
          <a:blip r:embed="rId3"/>
          <a:stretch>
            <a:fillRect/>
          </a:stretch>
        </p:blipFill>
        <p:spPr>
          <a:xfrm>
            <a:off x="0" y="0"/>
            <a:ext cx="3224518" cy="1298341"/>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00100" y="2000240"/>
            <a:ext cx="7715304" cy="4429156"/>
          </a:xfrm>
        </p:spPr>
        <p:txBody>
          <a:bodyPr>
            <a:normAutofit/>
          </a:bodyPr>
          <a:lstStyle/>
          <a:p>
            <a:pPr algn="l">
              <a:buFont typeface="Arial" pitchFamily="34" charset="0"/>
              <a:buChar char="•"/>
            </a:pPr>
            <a:endParaRPr lang="es-ES" sz="1600" dirty="0" smtClean="0"/>
          </a:p>
          <a:p>
            <a:pPr lvl="1" algn="l">
              <a:buFont typeface="Arial" pitchFamily="34" charset="0"/>
              <a:buChar char="•"/>
            </a:pPr>
            <a:endParaRPr lang="es-ES" sz="1600" dirty="0" smtClean="0"/>
          </a:p>
          <a:p>
            <a:pPr lvl="1" algn="l">
              <a:buFont typeface="Arial" pitchFamily="34" charset="0"/>
              <a:buChar char="•"/>
            </a:pPr>
            <a:r>
              <a:rPr lang="es-ES" sz="1600" dirty="0" smtClean="0">
                <a:solidFill>
                  <a:schemeClr val="accent1">
                    <a:lumMod val="75000"/>
                  </a:schemeClr>
                </a:solidFill>
              </a:rPr>
              <a:t>EMERGENCIAS SANITARIAS:</a:t>
            </a:r>
          </a:p>
          <a:p>
            <a:pPr lvl="1" algn="l"/>
            <a:endParaRPr lang="es-ES" sz="1600" dirty="0">
              <a:solidFill>
                <a:schemeClr val="accent1">
                  <a:lumMod val="75000"/>
                </a:schemeClr>
              </a:solidFill>
            </a:endParaRPr>
          </a:p>
          <a:p>
            <a:pPr lvl="1" algn="l"/>
            <a:r>
              <a:rPr lang="es-ES" sz="1600" dirty="0">
                <a:solidFill>
                  <a:schemeClr val="accent1">
                    <a:lumMod val="75000"/>
                  </a:schemeClr>
                </a:solidFill>
              </a:rPr>
              <a:t>Los helicópteros están provistos de un equipo de </a:t>
            </a:r>
            <a:endParaRPr lang="es-ES" sz="1600" dirty="0" smtClean="0">
              <a:solidFill>
                <a:schemeClr val="accent1">
                  <a:lumMod val="75000"/>
                </a:schemeClr>
              </a:solidFill>
            </a:endParaRPr>
          </a:p>
          <a:p>
            <a:pPr lvl="1" algn="l"/>
            <a:r>
              <a:rPr lang="es-ES" sz="1600" dirty="0" smtClean="0">
                <a:solidFill>
                  <a:schemeClr val="accent1">
                    <a:lumMod val="75000"/>
                  </a:schemeClr>
                </a:solidFill>
              </a:rPr>
              <a:t>intervención </a:t>
            </a:r>
            <a:r>
              <a:rPr lang="es-ES" sz="1600" dirty="0">
                <a:solidFill>
                  <a:schemeClr val="accent1">
                    <a:lumMod val="75000"/>
                  </a:schemeClr>
                </a:solidFill>
              </a:rPr>
              <a:t>médica rápida y de otros útiles que le </a:t>
            </a:r>
            <a:endParaRPr lang="es-ES" sz="1600" dirty="0" smtClean="0">
              <a:solidFill>
                <a:schemeClr val="accent1">
                  <a:lumMod val="75000"/>
                </a:schemeClr>
              </a:solidFill>
            </a:endParaRPr>
          </a:p>
          <a:p>
            <a:pPr lvl="1" algn="l"/>
            <a:r>
              <a:rPr lang="es-ES" sz="1600" dirty="0" smtClean="0">
                <a:solidFill>
                  <a:schemeClr val="accent1">
                    <a:lumMod val="75000"/>
                  </a:schemeClr>
                </a:solidFill>
              </a:rPr>
              <a:t>permitan </a:t>
            </a:r>
            <a:r>
              <a:rPr lang="es-ES" sz="1600" dirty="0">
                <a:solidFill>
                  <a:schemeClr val="accent1">
                    <a:lumMod val="75000"/>
                  </a:schemeClr>
                </a:solidFill>
              </a:rPr>
              <a:t>al personal </a:t>
            </a:r>
            <a:r>
              <a:rPr lang="es-ES" sz="1600" dirty="0" smtClean="0">
                <a:solidFill>
                  <a:schemeClr val="accent1">
                    <a:lumMod val="75000"/>
                  </a:schemeClr>
                </a:solidFill>
              </a:rPr>
              <a:t>medico</a:t>
            </a:r>
            <a:r>
              <a:rPr lang="es-ES" sz="1600" dirty="0">
                <a:solidFill>
                  <a:schemeClr val="accent1">
                    <a:lumMod val="75000"/>
                  </a:schemeClr>
                </a:solidFill>
              </a:rPr>
              <a:t> </a:t>
            </a:r>
            <a:r>
              <a:rPr lang="es-ES" sz="1600" dirty="0" smtClean="0">
                <a:solidFill>
                  <a:schemeClr val="accent1">
                    <a:lumMod val="75000"/>
                  </a:schemeClr>
                </a:solidFill>
              </a:rPr>
              <a:t>realizar lo mas rápida</a:t>
            </a:r>
          </a:p>
          <a:p>
            <a:pPr lvl="1" algn="l"/>
            <a:r>
              <a:rPr lang="es-ES" sz="1600" dirty="0" smtClean="0">
                <a:solidFill>
                  <a:schemeClr val="accent1">
                    <a:lumMod val="75000"/>
                  </a:schemeClr>
                </a:solidFill>
              </a:rPr>
              <a:t>y satisfactoriamente posible su intervención.</a:t>
            </a:r>
            <a:endParaRPr lang="es-ES" sz="1600" dirty="0">
              <a:solidFill>
                <a:schemeClr val="accent1">
                  <a:lumMod val="75000"/>
                </a:schemeClr>
              </a:solidFill>
            </a:endParaRPr>
          </a:p>
          <a:p>
            <a:pPr lvl="1" algn="l"/>
            <a:endParaRPr lang="es-ES" sz="1600" dirty="0" smtClean="0">
              <a:solidFill>
                <a:schemeClr val="accent1">
                  <a:lumMod val="75000"/>
                </a:schemeClr>
              </a:solidFill>
            </a:endParaRPr>
          </a:p>
        </p:txBody>
      </p:sp>
      <p:pic>
        <p:nvPicPr>
          <p:cNvPr id="4" name="3 Imagen" descr="Servicios Médicos"/>
          <p:cNvPicPr/>
          <p:nvPr/>
        </p:nvPicPr>
        <p:blipFill>
          <a:blip r:embed="rId2"/>
          <a:srcRect/>
          <a:stretch>
            <a:fillRect/>
          </a:stretch>
        </p:blipFill>
        <p:spPr bwMode="auto">
          <a:xfrm>
            <a:off x="6357950" y="2571744"/>
            <a:ext cx="2500330" cy="2428892"/>
          </a:xfrm>
          <a:prstGeom prst="rect">
            <a:avLst/>
          </a:prstGeom>
          <a:noFill/>
          <a:ln w="9525">
            <a:noFill/>
            <a:miter lim="800000"/>
            <a:headEnd/>
            <a:tailEnd/>
          </a:ln>
          <a:effectLst>
            <a:outerShdw blurRad="50800" dist="50800" dir="21000000" sx="101000" sy="101000" algn="bl" rotWithShape="0">
              <a:prstClr val="black">
                <a:alpha val="80000"/>
              </a:prstClr>
            </a:outerShdw>
          </a:effectLst>
        </p:spPr>
      </p:pic>
      <p:pic>
        <p:nvPicPr>
          <p:cNvPr id="5" name="4 Imagen" descr="Imagen1.png"/>
          <p:cNvPicPr>
            <a:picLocks noChangeAspect="1"/>
          </p:cNvPicPr>
          <p:nvPr/>
        </p:nvPicPr>
        <p:blipFill>
          <a:blip r:embed="rId3"/>
          <a:stretch>
            <a:fillRect/>
          </a:stretch>
        </p:blipFill>
        <p:spPr>
          <a:xfrm>
            <a:off x="0" y="0"/>
            <a:ext cx="3224518" cy="129834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00100" y="2000240"/>
            <a:ext cx="7929618" cy="4429156"/>
          </a:xfrm>
        </p:spPr>
        <p:txBody>
          <a:bodyPr>
            <a:normAutofit/>
          </a:bodyPr>
          <a:lstStyle/>
          <a:p>
            <a:endParaRPr lang="es-ES" sz="1600" dirty="0" smtClean="0"/>
          </a:p>
          <a:p>
            <a:pPr lvl="1" algn="l">
              <a:buFont typeface="Arial" pitchFamily="34" charset="0"/>
              <a:buChar char="•"/>
            </a:pPr>
            <a:r>
              <a:rPr lang="es-ES" sz="1600" dirty="0" smtClean="0">
                <a:solidFill>
                  <a:schemeClr val="accent1">
                    <a:lumMod val="75000"/>
                  </a:schemeClr>
                </a:solidFill>
              </a:rPr>
              <a:t>AEROTAXI:</a:t>
            </a:r>
          </a:p>
          <a:p>
            <a:pPr lvl="1" algn="l">
              <a:buFont typeface="Arial" pitchFamily="34" charset="0"/>
              <a:buChar char="•"/>
            </a:pPr>
            <a:endParaRPr lang="es-ES" sz="1600" dirty="0">
              <a:solidFill>
                <a:schemeClr val="accent1">
                  <a:lumMod val="75000"/>
                </a:schemeClr>
              </a:solidFill>
            </a:endParaRPr>
          </a:p>
          <a:p>
            <a:pPr lvl="1" algn="l"/>
            <a:r>
              <a:rPr lang="es-ES" sz="1600" dirty="0">
                <a:solidFill>
                  <a:schemeClr val="accent1">
                    <a:lumMod val="75000"/>
                  </a:schemeClr>
                </a:solidFill>
              </a:rPr>
              <a:t>Un nuevo concepto de viaje que permite a las </a:t>
            </a:r>
            <a:endParaRPr lang="es-ES" sz="1600" dirty="0" smtClean="0">
              <a:solidFill>
                <a:schemeClr val="accent1">
                  <a:lumMod val="75000"/>
                </a:schemeClr>
              </a:solidFill>
            </a:endParaRPr>
          </a:p>
          <a:p>
            <a:pPr lvl="1" algn="l"/>
            <a:r>
              <a:rPr lang="es-ES" sz="1600" dirty="0" smtClean="0">
                <a:solidFill>
                  <a:schemeClr val="accent1">
                    <a:lumMod val="75000"/>
                  </a:schemeClr>
                </a:solidFill>
              </a:rPr>
              <a:t>empresas </a:t>
            </a:r>
            <a:r>
              <a:rPr lang="es-ES" sz="1600" dirty="0">
                <a:solidFill>
                  <a:schemeClr val="accent1">
                    <a:lumMod val="75000"/>
                  </a:schemeClr>
                </a:solidFill>
              </a:rPr>
              <a:t>ahorrar en tiempo y dinero en los </a:t>
            </a:r>
            <a:endParaRPr lang="es-ES" sz="1600" dirty="0" smtClean="0">
              <a:solidFill>
                <a:schemeClr val="accent1">
                  <a:lumMod val="75000"/>
                </a:schemeClr>
              </a:solidFill>
            </a:endParaRPr>
          </a:p>
          <a:p>
            <a:pPr lvl="1" algn="l"/>
            <a:r>
              <a:rPr lang="es-ES" sz="1600" dirty="0" smtClean="0">
                <a:solidFill>
                  <a:schemeClr val="accent1">
                    <a:lumMod val="75000"/>
                  </a:schemeClr>
                </a:solidFill>
              </a:rPr>
              <a:t>desplazamientos </a:t>
            </a:r>
            <a:r>
              <a:rPr lang="es-ES" sz="1600" dirty="0">
                <a:solidFill>
                  <a:schemeClr val="accent1">
                    <a:lumMod val="75000"/>
                  </a:schemeClr>
                </a:solidFill>
              </a:rPr>
              <a:t>de su personal. En otros países </a:t>
            </a:r>
            <a:endParaRPr lang="es-ES" sz="1600" dirty="0" smtClean="0">
              <a:solidFill>
                <a:schemeClr val="accent1">
                  <a:lumMod val="75000"/>
                </a:schemeClr>
              </a:solidFill>
            </a:endParaRPr>
          </a:p>
          <a:p>
            <a:pPr lvl="1" algn="l"/>
            <a:r>
              <a:rPr lang="es-ES" sz="1600" dirty="0" smtClean="0">
                <a:solidFill>
                  <a:schemeClr val="accent1">
                    <a:lumMod val="75000"/>
                  </a:schemeClr>
                </a:solidFill>
              </a:rPr>
              <a:t>europeos </a:t>
            </a:r>
            <a:r>
              <a:rPr lang="es-ES" sz="1600" dirty="0">
                <a:solidFill>
                  <a:schemeClr val="accent1">
                    <a:lumMod val="75000"/>
                  </a:schemeClr>
                </a:solidFill>
              </a:rPr>
              <a:t>el helicóptero se ha convertido en una </a:t>
            </a:r>
            <a:endParaRPr lang="es-ES" sz="1600" dirty="0" smtClean="0">
              <a:solidFill>
                <a:schemeClr val="accent1">
                  <a:lumMod val="75000"/>
                </a:schemeClr>
              </a:solidFill>
            </a:endParaRPr>
          </a:p>
          <a:p>
            <a:pPr lvl="1" algn="l"/>
            <a:r>
              <a:rPr lang="es-ES" sz="1600" dirty="0" smtClean="0">
                <a:solidFill>
                  <a:schemeClr val="accent1">
                    <a:lumMod val="75000"/>
                  </a:schemeClr>
                </a:solidFill>
              </a:rPr>
              <a:t>herramienta </a:t>
            </a:r>
            <a:r>
              <a:rPr lang="es-ES" sz="1600" dirty="0">
                <a:solidFill>
                  <a:schemeClr val="accent1">
                    <a:lumMod val="75000"/>
                  </a:schemeClr>
                </a:solidFill>
              </a:rPr>
              <a:t>de trabajo muy </a:t>
            </a:r>
            <a:r>
              <a:rPr lang="es-ES" sz="1600" dirty="0" smtClean="0">
                <a:solidFill>
                  <a:schemeClr val="accent1">
                    <a:lumMod val="75000"/>
                  </a:schemeClr>
                </a:solidFill>
              </a:rPr>
              <a:t>útil.</a:t>
            </a:r>
            <a:endParaRPr lang="es-ES" sz="1600" dirty="0">
              <a:solidFill>
                <a:schemeClr val="accent1">
                  <a:lumMod val="75000"/>
                </a:schemeClr>
              </a:solidFill>
            </a:endParaRPr>
          </a:p>
        </p:txBody>
      </p:sp>
      <p:pic>
        <p:nvPicPr>
          <p:cNvPr id="4" name="3 Imagen" descr="augustaa109ag.jpg"/>
          <p:cNvPicPr>
            <a:picLocks noChangeAspect="1"/>
          </p:cNvPicPr>
          <p:nvPr/>
        </p:nvPicPr>
        <p:blipFill>
          <a:blip r:embed="rId2"/>
          <a:stretch>
            <a:fillRect/>
          </a:stretch>
        </p:blipFill>
        <p:spPr>
          <a:xfrm>
            <a:off x="5857884" y="2643182"/>
            <a:ext cx="3071834" cy="2428892"/>
          </a:xfrm>
          <a:prstGeom prst="rect">
            <a:avLst/>
          </a:prstGeom>
          <a:effectLst>
            <a:outerShdw blurRad="50800" dist="50800" dir="18900000" sx="101000" sy="101000" algn="bl" rotWithShape="0">
              <a:prstClr val="black">
                <a:alpha val="80000"/>
              </a:prstClr>
            </a:outerShdw>
          </a:effectLst>
        </p:spPr>
      </p:pic>
      <p:pic>
        <p:nvPicPr>
          <p:cNvPr id="5" name="4 Imagen" descr="Imagen1.png"/>
          <p:cNvPicPr>
            <a:picLocks noChangeAspect="1"/>
          </p:cNvPicPr>
          <p:nvPr/>
        </p:nvPicPr>
        <p:blipFill>
          <a:blip r:embed="rId3"/>
          <a:stretch>
            <a:fillRect/>
          </a:stretch>
        </p:blipFill>
        <p:spPr>
          <a:xfrm>
            <a:off x="0" y="0"/>
            <a:ext cx="3224518" cy="1298341"/>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normAutofit/>
          </a:bodyPr>
          <a:lstStyle/>
          <a:p>
            <a:r>
              <a:rPr lang="es-ES" sz="2800" dirty="0" smtClean="0">
                <a:solidFill>
                  <a:schemeClr val="accent1">
                    <a:lumMod val="75000"/>
                  </a:schemeClr>
                </a:solidFill>
                <a:latin typeface="Verdana" pitchFamily="34" charset="0"/>
                <a:ea typeface="Verdana" pitchFamily="34" charset="0"/>
                <a:cs typeface="Verdana" pitchFamily="34" charset="0"/>
              </a:rPr>
              <a:t>CARACTERISTICAS</a:t>
            </a:r>
          </a:p>
          <a:p>
            <a:pPr algn="l"/>
            <a:endParaRPr lang="es-ES" sz="1600" dirty="0" smtClean="0">
              <a:solidFill>
                <a:schemeClr val="accent1">
                  <a:lumMod val="75000"/>
                </a:schemeClr>
              </a:solidFill>
              <a:latin typeface="Verdana" pitchFamily="34" charset="0"/>
              <a:ea typeface="Verdana" pitchFamily="34" charset="0"/>
              <a:cs typeface="Verdana" pitchFamily="34" charset="0"/>
            </a:endParaRPr>
          </a:p>
          <a:p>
            <a:pPr algn="l"/>
            <a:r>
              <a:rPr lang="es-ES" sz="1600" dirty="0" smtClean="0">
                <a:solidFill>
                  <a:schemeClr val="accent1">
                    <a:lumMod val="75000"/>
                  </a:schemeClr>
                </a:solidFill>
                <a:latin typeface="+mj-lt"/>
                <a:ea typeface="Verdana" pitchFamily="34" charset="0"/>
                <a:cs typeface="Verdana" pitchFamily="34" charset="0"/>
              </a:rPr>
              <a:t>Faasa </a:t>
            </a:r>
            <a:r>
              <a:rPr lang="es-ES" sz="1600" dirty="0">
                <a:solidFill>
                  <a:schemeClr val="accent1">
                    <a:lumMod val="75000"/>
                  </a:schemeClr>
                </a:solidFill>
                <a:latin typeface="+mj-lt"/>
                <a:ea typeface="Verdana" pitchFamily="34" charset="0"/>
                <a:cs typeface="Verdana" pitchFamily="34" charset="0"/>
              </a:rPr>
              <a:t>esta integrado por una serie de empresas que actúan en el sector </a:t>
            </a:r>
            <a:r>
              <a:rPr lang="es-ES" sz="1600" dirty="0" smtClean="0">
                <a:solidFill>
                  <a:schemeClr val="accent1">
                    <a:lumMod val="75000"/>
                  </a:schemeClr>
                </a:solidFill>
                <a:latin typeface="+mj-lt"/>
                <a:ea typeface="Verdana" pitchFamily="34" charset="0"/>
                <a:cs typeface="Verdana" pitchFamily="34" charset="0"/>
              </a:rPr>
              <a:t>aeronáutico. Estas marcas </a:t>
            </a:r>
            <a:r>
              <a:rPr lang="es-ES" sz="1600" dirty="0">
                <a:solidFill>
                  <a:schemeClr val="accent1">
                    <a:lumMod val="75000"/>
                  </a:schemeClr>
                </a:solidFill>
                <a:latin typeface="+mj-lt"/>
                <a:ea typeface="Verdana" pitchFamily="34" charset="0"/>
                <a:cs typeface="Verdana" pitchFamily="34" charset="0"/>
              </a:rPr>
              <a:t>confían su razón de ser presente y futura en todo el ámbito aeronáutico, especialmente en las actividades relacionadas con el medio forestal y las emergencias civiles,  que requieren la necesidad de los medios aéreos para una respuesta inmediata, allá donde se produzca una </a:t>
            </a:r>
            <a:r>
              <a:rPr lang="es-ES" sz="1600" dirty="0" smtClean="0">
                <a:solidFill>
                  <a:schemeClr val="accent1">
                    <a:lumMod val="75000"/>
                  </a:schemeClr>
                </a:solidFill>
                <a:latin typeface="+mj-lt"/>
                <a:ea typeface="Verdana" pitchFamily="34" charset="0"/>
                <a:cs typeface="Verdana" pitchFamily="34" charset="0"/>
              </a:rPr>
              <a:t>respuesta.</a:t>
            </a:r>
          </a:p>
          <a:p>
            <a:pPr algn="l"/>
            <a:r>
              <a:rPr lang="es-ES" sz="1600" dirty="0" smtClean="0">
                <a:solidFill>
                  <a:schemeClr val="accent1">
                    <a:lumMod val="75000"/>
                  </a:schemeClr>
                </a:solidFill>
                <a:latin typeface="+mj-lt"/>
                <a:ea typeface="Verdana" pitchFamily="34" charset="0"/>
                <a:cs typeface="Verdana" pitchFamily="34" charset="0"/>
              </a:rPr>
              <a:t>La organización es reconocida como especialista en la lucha contra incendios forestales en España y en otros países europeos. </a:t>
            </a:r>
          </a:p>
          <a:p>
            <a:pPr algn="l"/>
            <a:r>
              <a:rPr lang="es-ES" sz="1600" dirty="0" smtClean="0">
                <a:solidFill>
                  <a:schemeClr val="accent1">
                    <a:lumMod val="75000"/>
                  </a:schemeClr>
                </a:solidFill>
                <a:latin typeface="+mj-lt"/>
                <a:ea typeface="Verdana" pitchFamily="34" charset="0"/>
                <a:cs typeface="Verdana" pitchFamily="34" charset="0"/>
              </a:rPr>
              <a:t>La presencia de </a:t>
            </a:r>
            <a:r>
              <a:rPr lang="es-ES" sz="1600" dirty="0" err="1" smtClean="0">
                <a:solidFill>
                  <a:schemeClr val="accent1">
                    <a:lumMod val="75000"/>
                  </a:schemeClr>
                </a:solidFill>
                <a:latin typeface="+mj-lt"/>
                <a:ea typeface="Verdana" pitchFamily="34" charset="0"/>
                <a:cs typeface="Verdana" pitchFamily="34" charset="0"/>
              </a:rPr>
              <a:t>Faasa</a:t>
            </a:r>
            <a:r>
              <a:rPr lang="es-ES" sz="1600" dirty="0" smtClean="0">
                <a:solidFill>
                  <a:schemeClr val="accent1">
                    <a:lumMod val="75000"/>
                  </a:schemeClr>
                </a:solidFill>
                <a:latin typeface="+mj-lt"/>
                <a:ea typeface="Verdana" pitchFamily="34" charset="0"/>
                <a:cs typeface="Verdana" pitchFamily="34" charset="0"/>
              </a:rPr>
              <a:t> se extiende también a Chile. </a:t>
            </a:r>
            <a:br>
              <a:rPr lang="es-ES" sz="1600" dirty="0" smtClean="0">
                <a:solidFill>
                  <a:schemeClr val="accent1">
                    <a:lumMod val="75000"/>
                  </a:schemeClr>
                </a:solidFill>
                <a:latin typeface="+mj-lt"/>
                <a:ea typeface="Verdana" pitchFamily="34" charset="0"/>
                <a:cs typeface="Verdana" pitchFamily="34" charset="0"/>
              </a:rPr>
            </a:br>
            <a:r>
              <a:rPr lang="es-ES" sz="1600" dirty="0" smtClean="0">
                <a:solidFill>
                  <a:schemeClr val="accent1">
                    <a:lumMod val="75000"/>
                  </a:schemeClr>
                </a:solidFill>
                <a:latin typeface="+mj-lt"/>
                <a:ea typeface="Verdana" pitchFamily="34" charset="0"/>
                <a:cs typeface="Verdana" pitchFamily="34" charset="0"/>
              </a:rPr>
              <a:t>La experiencia de más de 40 años nos ha valido para desarrollar actividades complementarias, que garantizan un mejor servicio en las operadoras aéreas</a:t>
            </a:r>
            <a:r>
              <a:rPr lang="es-ES" sz="1600" dirty="0" smtClean="0">
                <a:latin typeface="+mj-lt"/>
                <a:ea typeface="Verdana" pitchFamily="34" charset="0"/>
                <a:cs typeface="Verdana" pitchFamily="34" charset="0"/>
              </a:rPr>
              <a:t>.</a:t>
            </a:r>
          </a:p>
          <a:p>
            <a:pPr algn="l"/>
            <a:endParaRPr lang="es-ES" sz="1600" dirty="0" smtClean="0">
              <a:latin typeface="Verdana" pitchFamily="34" charset="0"/>
              <a:ea typeface="Verdana" pitchFamily="34" charset="0"/>
              <a:cs typeface="Verdana" pitchFamily="34" charset="0"/>
            </a:endParaRPr>
          </a:p>
        </p:txBody>
      </p:sp>
      <p:pic>
        <p:nvPicPr>
          <p:cNvPr id="4" name="3 Imagen" descr="Imagen1.png"/>
          <p:cNvPicPr>
            <a:picLocks noChangeAspect="1"/>
          </p:cNvPicPr>
          <p:nvPr/>
        </p:nvPicPr>
        <p:blipFill>
          <a:blip r:embed="rId3"/>
          <a:stretch>
            <a:fillRect/>
          </a:stretch>
        </p:blipFill>
        <p:spPr>
          <a:xfrm>
            <a:off x="0" y="0"/>
            <a:ext cx="3224518" cy="1298341"/>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723</TotalTime>
  <Words>357</Words>
  <Application>Microsoft Office PowerPoint</Application>
  <PresentationFormat>Presentación en pantalla (4:3)</PresentationFormat>
  <Paragraphs>345</Paragraphs>
  <Slides>29</Slides>
  <Notes>2</Notes>
  <HiddenSlides>0</HiddenSlides>
  <MMClips>0</MMClips>
  <ScaleCrop>false</ScaleCrop>
  <HeadingPairs>
    <vt:vector size="4" baseType="variant">
      <vt:variant>
        <vt:lpstr>Tema</vt:lpstr>
      </vt:variant>
      <vt:variant>
        <vt:i4>1</vt:i4>
      </vt:variant>
      <vt:variant>
        <vt:lpstr>Títulos de diapositiva</vt:lpstr>
      </vt:variant>
      <vt:variant>
        <vt:i4>29</vt:i4>
      </vt:variant>
    </vt:vector>
  </HeadingPairs>
  <TitlesOfParts>
    <vt:vector size="30"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         *Continuous Airworthiness Management Organization</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Abrego</dc:creator>
  <cp:lastModifiedBy>Abrego</cp:lastModifiedBy>
  <cp:revision>78</cp:revision>
  <dcterms:created xsi:type="dcterms:W3CDTF">2009-04-06T15:56:54Z</dcterms:created>
  <dcterms:modified xsi:type="dcterms:W3CDTF">2009-04-28T17:42:58Z</dcterms:modified>
</cp:coreProperties>
</file>